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39"/>
  </p:notesMasterIdLst>
  <p:handoutMasterIdLst>
    <p:handoutMasterId r:id="rId40"/>
  </p:handoutMasterIdLst>
  <p:sldIdLst>
    <p:sldId id="280" r:id="rId4"/>
    <p:sldId id="430" r:id="rId5"/>
    <p:sldId id="479" r:id="rId6"/>
    <p:sldId id="471" r:id="rId7"/>
    <p:sldId id="480" r:id="rId8"/>
    <p:sldId id="482" r:id="rId9"/>
    <p:sldId id="487" r:id="rId10"/>
    <p:sldId id="444" r:id="rId11"/>
    <p:sldId id="481" r:id="rId12"/>
    <p:sldId id="464" r:id="rId13"/>
    <p:sldId id="438" r:id="rId14"/>
    <p:sldId id="432" r:id="rId15"/>
    <p:sldId id="458" r:id="rId16"/>
    <p:sldId id="450" r:id="rId17"/>
    <p:sldId id="420" r:id="rId18"/>
    <p:sldId id="447" r:id="rId19"/>
    <p:sldId id="485" r:id="rId20"/>
    <p:sldId id="448" r:id="rId21"/>
    <p:sldId id="449" r:id="rId22"/>
    <p:sldId id="486" r:id="rId23"/>
    <p:sldId id="451" r:id="rId24"/>
    <p:sldId id="452" r:id="rId25"/>
    <p:sldId id="446" r:id="rId26"/>
    <p:sldId id="484" r:id="rId27"/>
    <p:sldId id="423" r:id="rId28"/>
    <p:sldId id="488" r:id="rId29"/>
    <p:sldId id="492" r:id="rId30"/>
    <p:sldId id="469" r:id="rId31"/>
    <p:sldId id="490" r:id="rId32"/>
    <p:sldId id="465" r:id="rId33"/>
    <p:sldId id="473" r:id="rId34"/>
    <p:sldId id="466" r:id="rId35"/>
    <p:sldId id="462" r:id="rId36"/>
    <p:sldId id="454" r:id="rId37"/>
    <p:sldId id="467" r:id="rId3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21D"/>
    <a:srgbClr val="0066B0"/>
    <a:srgbClr val="6C9FCA"/>
    <a:srgbClr val="4F8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93950" autoAdjust="0"/>
  </p:normalViewPr>
  <p:slideViewPr>
    <p:cSldViewPr showGuides="1">
      <p:cViewPr>
        <p:scale>
          <a:sx n="80" d="100"/>
          <a:sy n="80" d="100"/>
        </p:scale>
        <p:origin x="-1068"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0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rocca\Google%20Drive\00%20EGI.eu%20-%20EGI-Engage\AoD\EGI%20Applications%20on%20Demand%20Infrastructure%20-%20ARs%20and%20R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Foglio3!$A$8:$A$23</c:f>
              <c:strCache>
                <c:ptCount val="16"/>
                <c:pt idx="0">
                  <c:v>Spain</c:v>
                </c:pt>
                <c:pt idx="1">
                  <c:v>Macedonia</c:v>
                </c:pt>
                <c:pt idx="2">
                  <c:v>Czech Republic</c:v>
                </c:pt>
                <c:pt idx="3">
                  <c:v>Portugal</c:v>
                </c:pt>
                <c:pt idx="4">
                  <c:v>Belgium</c:v>
                </c:pt>
                <c:pt idx="5">
                  <c:v>Israel</c:v>
                </c:pt>
                <c:pt idx="6">
                  <c:v>Netherlands</c:v>
                </c:pt>
                <c:pt idx="7">
                  <c:v>Hungary</c:v>
                </c:pt>
                <c:pt idx="8">
                  <c:v>Germany</c:v>
                </c:pt>
                <c:pt idx="9">
                  <c:v>Finland</c:v>
                </c:pt>
                <c:pt idx="10">
                  <c:v>Greece</c:v>
                </c:pt>
                <c:pt idx="11">
                  <c:v>Croatia</c:v>
                </c:pt>
                <c:pt idx="12">
                  <c:v>Italy</c:v>
                </c:pt>
                <c:pt idx="13">
                  <c:v>Morocco</c:v>
                </c:pt>
                <c:pt idx="14">
                  <c:v>United Kingdom</c:v>
                </c:pt>
                <c:pt idx="15">
                  <c:v>Estonia</c:v>
                </c:pt>
              </c:strCache>
            </c:strRef>
          </c:cat>
          <c:val>
            <c:numRef>
              <c:f>Foglio3!$B$8:$B$23</c:f>
              <c:numCache>
                <c:formatCode>General</c:formatCode>
                <c:ptCount val="16"/>
                <c:pt idx="0">
                  <c:v>6</c:v>
                </c:pt>
                <c:pt idx="1">
                  <c:v>1</c:v>
                </c:pt>
                <c:pt idx="2">
                  <c:v>1</c:v>
                </c:pt>
                <c:pt idx="3">
                  <c:v>1</c:v>
                </c:pt>
                <c:pt idx="4">
                  <c:v>1</c:v>
                </c:pt>
                <c:pt idx="5">
                  <c:v>1</c:v>
                </c:pt>
                <c:pt idx="6">
                  <c:v>3</c:v>
                </c:pt>
                <c:pt idx="7">
                  <c:v>1</c:v>
                </c:pt>
                <c:pt idx="8">
                  <c:v>1</c:v>
                </c:pt>
                <c:pt idx="9">
                  <c:v>2</c:v>
                </c:pt>
                <c:pt idx="10">
                  <c:v>1</c:v>
                </c:pt>
                <c:pt idx="11">
                  <c:v>3</c:v>
                </c:pt>
                <c:pt idx="12">
                  <c:v>3</c:v>
                </c:pt>
                <c:pt idx="13">
                  <c:v>1</c:v>
                </c:pt>
                <c:pt idx="14">
                  <c:v>1</c:v>
                </c:pt>
                <c:pt idx="15">
                  <c:v>1</c:v>
                </c:pt>
              </c:numCache>
            </c:numRef>
          </c:val>
        </c:ser>
        <c:dLbls>
          <c:showLegendKey val="0"/>
          <c:showVal val="0"/>
          <c:showCatName val="0"/>
          <c:showSerName val="0"/>
          <c:showPercent val="0"/>
          <c:showBubbleSize val="0"/>
        </c:dLbls>
        <c:gapWidth val="150"/>
        <c:axId val="176972928"/>
        <c:axId val="177827840"/>
      </c:barChart>
      <c:catAx>
        <c:axId val="176972928"/>
        <c:scaling>
          <c:orientation val="minMax"/>
        </c:scaling>
        <c:delete val="0"/>
        <c:axPos val="b"/>
        <c:majorTickMark val="out"/>
        <c:minorTickMark val="none"/>
        <c:tickLblPos val="nextTo"/>
        <c:crossAx val="177827840"/>
        <c:crosses val="autoZero"/>
        <c:auto val="1"/>
        <c:lblAlgn val="ctr"/>
        <c:lblOffset val="100"/>
        <c:noMultiLvlLbl val="0"/>
      </c:catAx>
      <c:valAx>
        <c:axId val="177827840"/>
        <c:scaling>
          <c:orientation val="minMax"/>
        </c:scaling>
        <c:delete val="0"/>
        <c:axPos val="l"/>
        <c:majorGridlines/>
        <c:numFmt formatCode="General" sourceLinked="1"/>
        <c:majorTickMark val="out"/>
        <c:minorTickMark val="none"/>
        <c:tickLblPos val="nextTo"/>
        <c:crossAx val="17697292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9DD5EDA7-5357-8B48-A822-D5B162C42736}">
      <dgm:prSet phldrT="[Text]" custT="1"/>
      <dgm:spPr/>
      <dgm:t>
        <a:bodyPr/>
        <a:lstStyle/>
        <a:p>
          <a:r>
            <a:rPr lang="en-US" sz="2000" dirty="0" smtClean="0"/>
            <a:t>820,000 CPU Cores</a:t>
          </a:r>
        </a:p>
      </dgm:t>
    </dgm:pt>
    <dgm:pt modelId="{682D20FF-FDC3-A743-A70C-E8D5A9C4C895}" type="parTrans" cxnId="{5B9ACD9E-8223-8E43-B57C-E5E84115C80A}">
      <dgm:prSet/>
      <dgm:spPr/>
      <dgm:t>
        <a:bodyPr/>
        <a:lstStyle/>
        <a:p>
          <a:endParaRPr lang="en-US" sz="2400"/>
        </a:p>
      </dgm:t>
    </dgm:pt>
    <dgm:pt modelId="{D6AD6723-C9BC-DF4E-B0E7-AA11F02DAC13}" type="sibTrans" cxnId="{5B9ACD9E-8223-8E43-B57C-E5E84115C80A}">
      <dgm:prSet/>
      <dgm:spPr/>
      <dgm:t>
        <a:bodyPr/>
        <a:lstStyle/>
        <a:p>
          <a:endParaRPr lang="en-US" sz="2400"/>
        </a:p>
      </dgm:t>
    </dgm:pt>
    <dgm:pt modelId="{D85037C1-3B71-4C4A-BB3F-C8477188FA26}">
      <dgm:prSet phldrT="[Text]" custT="1"/>
      <dgm:spPr/>
      <dgm:t>
        <a:bodyPr/>
        <a:lstStyle/>
        <a:p>
          <a:r>
            <a:rPr lang="en-US" sz="2000" dirty="0" smtClean="0"/>
            <a:t>560 PB of disk and tape storage</a:t>
          </a:r>
          <a:endParaRPr lang="en-US" sz="2000" dirty="0"/>
        </a:p>
      </dgm:t>
    </dgm:pt>
    <dgm:pt modelId="{A5674558-0794-E743-9A40-2BC6B1B105D4}" type="parTrans" cxnId="{1DE83971-DA24-054E-84E5-C6CD51931901}">
      <dgm:prSet/>
      <dgm:spPr/>
      <dgm:t>
        <a:bodyPr/>
        <a:lstStyle/>
        <a:p>
          <a:endParaRPr lang="en-US" sz="2400"/>
        </a:p>
      </dgm:t>
    </dgm:pt>
    <dgm:pt modelId="{5E60E447-A505-3D4E-9594-00B23D42CEC5}" type="sibTrans" cxnId="{1DE83971-DA24-054E-84E5-C6CD51931901}">
      <dgm:prSet/>
      <dgm:spPr/>
      <dgm:t>
        <a:bodyPr/>
        <a:lstStyle/>
        <a:p>
          <a:endParaRPr lang="en-US" sz="2400"/>
        </a:p>
      </dgm:t>
    </dgm:pt>
    <dgm:pt modelId="{BC2C4EA6-FB4C-BB44-98C1-967B3CED5661}">
      <dgm:prSet phldrT="[Text]" custT="1"/>
      <dgm:spPr/>
      <dgm:t>
        <a:bodyPr/>
        <a:lstStyle/>
        <a:p>
          <a:r>
            <a:rPr lang="en-US" sz="2000" dirty="0" smtClean="0"/>
            <a:t>23 Cloud providers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E8FD6218-CD90-FC4F-8E27-31DF7C2BC85F}">
      <dgm:prSet phldrT="[Text]" custT="1"/>
      <dgm:spPr/>
      <dgm:t>
        <a:bodyPr/>
        <a:lstStyle/>
        <a:p>
          <a:r>
            <a:rPr lang="en-US" sz="2000" dirty="0" smtClean="0"/>
            <a:t>325 resource providers</a:t>
          </a:r>
          <a:endParaRPr lang="en-US" sz="2000" dirty="0"/>
        </a:p>
      </dgm:t>
    </dgm:pt>
    <dgm:pt modelId="{0362C064-A821-404D-8BE5-91A48B54A277}" type="parTrans" cxnId="{3544B76B-17BB-074D-A998-0A45DC6EC2B5}">
      <dgm:prSet/>
      <dgm:spPr/>
      <dgm:t>
        <a:bodyPr/>
        <a:lstStyle/>
        <a:p>
          <a:endParaRPr lang="en-US" sz="2400"/>
        </a:p>
      </dgm:t>
    </dgm:pt>
    <dgm:pt modelId="{8ECA93EF-51CB-5E4E-98A2-D61A55AE5A4C}" type="sibTrans" cxnId="{3544B76B-17BB-074D-A998-0A45DC6EC2B5}">
      <dgm:prSet/>
      <dgm:spPr/>
      <dgm:t>
        <a:bodyPr/>
        <a:lstStyle/>
        <a:p>
          <a:endParaRPr lang="en-US" sz="2400"/>
        </a:p>
      </dgm:t>
    </dgm:pt>
    <dgm:pt modelId="{9CF41761-903D-7D40-9577-257CFA1C4D86}">
      <dgm:prSet phldrT="[Text]" custT="1"/>
      <dgm:spPr/>
      <dgm:t>
        <a:bodyPr/>
        <a:lstStyle/>
        <a:p>
          <a:r>
            <a:rPr lang="en-US" sz="2000" dirty="0" smtClean="0"/>
            <a:t>48,000 users</a:t>
          </a:r>
        </a:p>
      </dgm:t>
    </dgm:pt>
    <dgm:pt modelId="{8F4824FD-07D3-2C45-877F-D62F6A7AAC3B}" type="parTrans" cxnId="{25D5B3EF-CF89-124C-96EA-C53EDCCB141E}">
      <dgm:prSet/>
      <dgm:spPr/>
      <dgm:t>
        <a:bodyPr/>
        <a:lstStyle/>
        <a:p>
          <a:endParaRPr lang="en-US" sz="2400"/>
        </a:p>
      </dgm:t>
    </dgm:pt>
    <dgm:pt modelId="{047EDEF1-EDFA-C844-AB53-0D660FAE3EF8}" type="sibTrans" cxnId="{25D5B3EF-CF89-124C-96EA-C53EDCCB141E}">
      <dgm:prSet/>
      <dgm:spPr/>
      <dgm:t>
        <a:bodyPr/>
        <a:lstStyle/>
        <a:p>
          <a:endParaRPr lang="en-US" sz="2400"/>
        </a:p>
      </dgm:t>
    </dgm:pt>
    <dgm:pt modelId="{E79C6363-7A0C-764E-B6A1-7A5FB4953E19}">
      <dgm:prSet phldrT="[Text]" custT="1"/>
      <dgm:spPr/>
      <dgm:t>
        <a:bodyPr/>
        <a:lstStyle/>
        <a:p>
          <a:r>
            <a:rPr lang="en-US" sz="2000" dirty="0" smtClean="0"/>
            <a:t>+4,000 research papers</a:t>
          </a:r>
        </a:p>
      </dgm:t>
    </dgm:pt>
    <dgm:pt modelId="{766F1C71-2DF6-3D44-93B5-087C0BD87338}" type="parTrans" cxnId="{29584B6A-F4C0-CE48-8CC4-358F7516FAD6}">
      <dgm:prSet/>
      <dgm:spPr/>
      <dgm:t>
        <a:bodyPr/>
        <a:lstStyle/>
        <a:p>
          <a:endParaRPr lang="en-US" sz="2400"/>
        </a:p>
      </dgm:t>
    </dgm:pt>
    <dgm:pt modelId="{216E8A5E-8B61-DA4E-B71C-DA1958DEA35D}" type="sibTrans" cxnId="{29584B6A-F4C0-CE48-8CC4-358F7516FAD6}">
      <dgm:prSet/>
      <dgm:spPr/>
      <dgm:t>
        <a:bodyPr/>
        <a:lstStyle/>
        <a:p>
          <a:endParaRPr lang="en-US" sz="2400"/>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957EF3AD-C1DA-0A44-9FA3-60B4F8F1F0F8}" type="pres">
      <dgm:prSet presAssocID="{9DD5EDA7-5357-8B48-A822-D5B162C42736}" presName="Name5" presStyleLbl="vennNode1" presStyleIdx="0" presStyleCnt="6" custLinFactNeighborX="-20560" custLinFactNeighborY="-8729">
        <dgm:presLayoutVars>
          <dgm:bulletEnabled val="1"/>
        </dgm:presLayoutVars>
      </dgm:prSet>
      <dgm:spPr/>
      <dgm:t>
        <a:bodyPr/>
        <a:lstStyle/>
        <a:p>
          <a:endParaRPr lang="en-US"/>
        </a:p>
      </dgm:t>
    </dgm:pt>
    <dgm:pt modelId="{409537A0-6579-1D46-AEA8-1D877B88F03B}" type="pres">
      <dgm:prSet presAssocID="{D6AD6723-C9BC-DF4E-B0E7-AA11F02DAC13}" presName="space" presStyleCnt="0"/>
      <dgm:spPr/>
    </dgm:pt>
    <dgm:pt modelId="{C4F95CC9-F779-5641-AA76-4BC8D9EFFE15}" type="pres">
      <dgm:prSet presAssocID="{D85037C1-3B71-4C4A-BB3F-C8477188FA26}" presName="Name5" presStyleLbl="vennNode1" presStyleIdx="1" presStyleCnt="6" custLinFactNeighborY="-8729">
        <dgm:presLayoutVars>
          <dgm:bulletEnabled val="1"/>
        </dgm:presLayoutVars>
      </dgm:prSet>
      <dgm:spPr/>
      <dgm:t>
        <a:bodyPr/>
        <a:lstStyle/>
        <a:p>
          <a:endParaRPr lang="en-US"/>
        </a:p>
      </dgm:t>
    </dgm:pt>
    <dgm:pt modelId="{96A37397-9E5B-7D45-B2B2-26F8DD3D4223}" type="pres">
      <dgm:prSet presAssocID="{5E60E447-A505-3D4E-9594-00B23D42CEC5}" presName="space" presStyleCnt="0"/>
      <dgm:spPr/>
    </dgm:pt>
    <dgm:pt modelId="{34AC6EAF-F695-4747-B01D-5BB0D645049A}" type="pres">
      <dgm:prSet presAssocID="{BC2C4EA6-FB4C-BB44-98C1-967B3CED5661}" presName="Name5" presStyleLbl="vennNode1" presStyleIdx="2" presStyleCnt="6" custLinFactNeighborY="-8415">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37E8E445-6177-774C-8932-018B60C0AED4}" type="pres">
      <dgm:prSet presAssocID="{E8FD6218-CD90-FC4F-8E27-31DF7C2BC85F}" presName="Name5" presStyleLbl="vennNode1" presStyleIdx="3" presStyleCnt="6" custLinFactNeighborY="-8729">
        <dgm:presLayoutVars>
          <dgm:bulletEnabled val="1"/>
        </dgm:presLayoutVars>
      </dgm:prSet>
      <dgm:spPr/>
      <dgm:t>
        <a:bodyPr/>
        <a:lstStyle/>
        <a:p>
          <a:endParaRPr lang="en-US"/>
        </a:p>
      </dgm:t>
    </dgm:pt>
    <dgm:pt modelId="{DA4D8BFE-327C-A240-A08B-753399AF31F4}" type="pres">
      <dgm:prSet presAssocID="{8ECA93EF-51CB-5E4E-98A2-D61A55AE5A4C}" presName="space" presStyleCnt="0"/>
      <dgm:spPr/>
    </dgm:pt>
    <dgm:pt modelId="{212FCDFA-01F2-F64C-A673-E0887006648A}" type="pres">
      <dgm:prSet presAssocID="{9CF41761-903D-7D40-9577-257CFA1C4D86}" presName="Name5" presStyleLbl="vennNode1" presStyleIdx="4" presStyleCnt="6" custLinFactNeighborY="-8729">
        <dgm:presLayoutVars>
          <dgm:bulletEnabled val="1"/>
        </dgm:presLayoutVars>
      </dgm:prSet>
      <dgm:spPr/>
      <dgm:t>
        <a:bodyPr/>
        <a:lstStyle/>
        <a:p>
          <a:endParaRPr lang="en-US"/>
        </a:p>
      </dgm:t>
    </dgm:pt>
    <dgm:pt modelId="{2C17A508-3452-6C4E-BB59-F16102A0E606}" type="pres">
      <dgm:prSet presAssocID="{047EDEF1-EDFA-C844-AB53-0D660FAE3EF8}" presName="space" presStyleCnt="0"/>
      <dgm:spPr/>
    </dgm:pt>
    <dgm:pt modelId="{95A1A57D-A270-8441-B21C-58B5835C604D}" type="pres">
      <dgm:prSet presAssocID="{E79C6363-7A0C-764E-B6A1-7A5FB4953E19}" presName="Name5" presStyleLbl="vennNode1" presStyleIdx="5" presStyleCnt="6" custLinFactNeighborY="-8729">
        <dgm:presLayoutVars>
          <dgm:bulletEnabled val="1"/>
        </dgm:presLayoutVars>
      </dgm:prSet>
      <dgm:spPr/>
      <dgm:t>
        <a:bodyPr/>
        <a:lstStyle/>
        <a:p>
          <a:endParaRPr lang="en-US"/>
        </a:p>
      </dgm:t>
    </dgm:pt>
  </dgm:ptLst>
  <dgm:cxnLst>
    <dgm:cxn modelId="{CE94C54F-DC2D-4248-8508-54FC89EAB090}" type="presOf" srcId="{D85037C1-3B71-4C4A-BB3F-C8477188FA26}" destId="{C4F95CC9-F779-5641-AA76-4BC8D9EFFE15}" srcOrd="0" destOrd="0" presId="urn:microsoft.com/office/officeart/2005/8/layout/venn3"/>
    <dgm:cxn modelId="{1DE83971-DA24-054E-84E5-C6CD51931901}" srcId="{A6D2C70D-DC1A-F54A-A4DE-46E33913B027}" destId="{D85037C1-3B71-4C4A-BB3F-C8477188FA26}" srcOrd="1" destOrd="0" parTransId="{A5674558-0794-E743-9A40-2BC6B1B105D4}" sibTransId="{5E60E447-A505-3D4E-9594-00B23D42CEC5}"/>
    <dgm:cxn modelId="{25D5B3EF-CF89-124C-96EA-C53EDCCB141E}" srcId="{A6D2C70D-DC1A-F54A-A4DE-46E33913B027}" destId="{9CF41761-903D-7D40-9577-257CFA1C4D86}" srcOrd="4" destOrd="0" parTransId="{8F4824FD-07D3-2C45-877F-D62F6A7AAC3B}" sibTransId="{047EDEF1-EDFA-C844-AB53-0D660FAE3EF8}"/>
    <dgm:cxn modelId="{48CCFAE0-7EE9-469D-A969-69FF36C2F91C}" type="presOf" srcId="{E8FD6218-CD90-FC4F-8E27-31DF7C2BC85F}" destId="{37E8E445-6177-774C-8932-018B60C0AED4}" srcOrd="0" destOrd="0" presId="urn:microsoft.com/office/officeart/2005/8/layout/venn3"/>
    <dgm:cxn modelId="{4A534DA5-6922-6B4D-96B8-CE051C4A66D3}" srcId="{A6D2C70D-DC1A-F54A-A4DE-46E33913B027}" destId="{BC2C4EA6-FB4C-BB44-98C1-967B3CED5661}" srcOrd="2" destOrd="0" parTransId="{25DEE16B-5F3A-5E4A-A943-066BC3B91B3D}" sibTransId="{BEB33410-22D1-CA46-960D-1B665755EAC4}"/>
    <dgm:cxn modelId="{656BAD33-21D0-4BD4-A891-F87292B99A92}" type="presOf" srcId="{A6D2C70D-DC1A-F54A-A4DE-46E33913B027}" destId="{7E89ECF7-0371-8C43-AF9C-18A74B71E2F3}" srcOrd="0" destOrd="0" presId="urn:microsoft.com/office/officeart/2005/8/layout/venn3"/>
    <dgm:cxn modelId="{3544B76B-17BB-074D-A998-0A45DC6EC2B5}" srcId="{A6D2C70D-DC1A-F54A-A4DE-46E33913B027}" destId="{E8FD6218-CD90-FC4F-8E27-31DF7C2BC85F}" srcOrd="3" destOrd="0" parTransId="{0362C064-A821-404D-8BE5-91A48B54A277}" sibTransId="{8ECA93EF-51CB-5E4E-98A2-D61A55AE5A4C}"/>
    <dgm:cxn modelId="{29584B6A-F4C0-CE48-8CC4-358F7516FAD6}" srcId="{A6D2C70D-DC1A-F54A-A4DE-46E33913B027}" destId="{E79C6363-7A0C-764E-B6A1-7A5FB4953E19}" srcOrd="5" destOrd="0" parTransId="{766F1C71-2DF6-3D44-93B5-087C0BD87338}" sibTransId="{216E8A5E-8B61-DA4E-B71C-DA1958DEA35D}"/>
    <dgm:cxn modelId="{5B9ACD9E-8223-8E43-B57C-E5E84115C80A}" srcId="{A6D2C70D-DC1A-F54A-A4DE-46E33913B027}" destId="{9DD5EDA7-5357-8B48-A822-D5B162C42736}" srcOrd="0" destOrd="0" parTransId="{682D20FF-FDC3-A743-A70C-E8D5A9C4C895}" sibTransId="{D6AD6723-C9BC-DF4E-B0E7-AA11F02DAC13}"/>
    <dgm:cxn modelId="{25BEF634-F6E9-4DF1-B38E-2960847BF426}" type="presOf" srcId="{BC2C4EA6-FB4C-BB44-98C1-967B3CED5661}" destId="{34AC6EAF-F695-4747-B01D-5BB0D645049A}" srcOrd="0" destOrd="0" presId="urn:microsoft.com/office/officeart/2005/8/layout/venn3"/>
    <dgm:cxn modelId="{571E55E4-68CD-42CE-B5C1-EEE947FE45CA}" type="presOf" srcId="{9DD5EDA7-5357-8B48-A822-D5B162C42736}" destId="{957EF3AD-C1DA-0A44-9FA3-60B4F8F1F0F8}" srcOrd="0" destOrd="0" presId="urn:microsoft.com/office/officeart/2005/8/layout/venn3"/>
    <dgm:cxn modelId="{5FA622A3-6867-4C49-AA9B-72A356BFAF50}" type="presOf" srcId="{9CF41761-903D-7D40-9577-257CFA1C4D86}" destId="{212FCDFA-01F2-F64C-A673-E0887006648A}" srcOrd="0" destOrd="0" presId="urn:microsoft.com/office/officeart/2005/8/layout/venn3"/>
    <dgm:cxn modelId="{0F123AA3-223F-4F63-B0CC-8BA3507DB112}" type="presOf" srcId="{E79C6363-7A0C-764E-B6A1-7A5FB4953E19}" destId="{95A1A57D-A270-8441-B21C-58B5835C604D}" srcOrd="0" destOrd="0" presId="urn:microsoft.com/office/officeart/2005/8/layout/venn3"/>
    <dgm:cxn modelId="{158ACA87-8053-4EFB-8A38-69DC0047A5E7}" type="presParOf" srcId="{7E89ECF7-0371-8C43-AF9C-18A74B71E2F3}" destId="{957EF3AD-C1DA-0A44-9FA3-60B4F8F1F0F8}" srcOrd="0" destOrd="0" presId="urn:microsoft.com/office/officeart/2005/8/layout/venn3"/>
    <dgm:cxn modelId="{D4B58E0F-2897-4F0A-958C-990D6AEEC520}" type="presParOf" srcId="{7E89ECF7-0371-8C43-AF9C-18A74B71E2F3}" destId="{409537A0-6579-1D46-AEA8-1D877B88F03B}" srcOrd="1" destOrd="0" presId="urn:microsoft.com/office/officeart/2005/8/layout/venn3"/>
    <dgm:cxn modelId="{88BD7CB9-5733-4C9A-8E04-00C5A6C71DDA}" type="presParOf" srcId="{7E89ECF7-0371-8C43-AF9C-18A74B71E2F3}" destId="{C4F95CC9-F779-5641-AA76-4BC8D9EFFE15}" srcOrd="2" destOrd="0" presId="urn:microsoft.com/office/officeart/2005/8/layout/venn3"/>
    <dgm:cxn modelId="{E36F3E8F-8862-473D-8651-328563966F1A}" type="presParOf" srcId="{7E89ECF7-0371-8C43-AF9C-18A74B71E2F3}" destId="{96A37397-9E5B-7D45-B2B2-26F8DD3D4223}" srcOrd="3" destOrd="0" presId="urn:microsoft.com/office/officeart/2005/8/layout/venn3"/>
    <dgm:cxn modelId="{2100E518-EBE1-4227-93AC-E3CD197071A2}" type="presParOf" srcId="{7E89ECF7-0371-8C43-AF9C-18A74B71E2F3}" destId="{34AC6EAF-F695-4747-B01D-5BB0D645049A}" srcOrd="4" destOrd="0" presId="urn:microsoft.com/office/officeart/2005/8/layout/venn3"/>
    <dgm:cxn modelId="{4354B3DA-0CD4-448E-821B-74B187988459}" type="presParOf" srcId="{7E89ECF7-0371-8C43-AF9C-18A74B71E2F3}" destId="{680B7888-20E9-7D4B-93A2-0751B261C528}" srcOrd="5" destOrd="0" presId="urn:microsoft.com/office/officeart/2005/8/layout/venn3"/>
    <dgm:cxn modelId="{E86156EF-9121-4492-99C5-F53181890228}" type="presParOf" srcId="{7E89ECF7-0371-8C43-AF9C-18A74B71E2F3}" destId="{37E8E445-6177-774C-8932-018B60C0AED4}" srcOrd="6" destOrd="0" presId="urn:microsoft.com/office/officeart/2005/8/layout/venn3"/>
    <dgm:cxn modelId="{54055AA5-EA0E-42E9-BBF6-E108A95AF4D9}" type="presParOf" srcId="{7E89ECF7-0371-8C43-AF9C-18A74B71E2F3}" destId="{DA4D8BFE-327C-A240-A08B-753399AF31F4}" srcOrd="7" destOrd="0" presId="urn:microsoft.com/office/officeart/2005/8/layout/venn3"/>
    <dgm:cxn modelId="{AE4775F8-BF36-47A6-A8DD-7F1649CB2225}" type="presParOf" srcId="{7E89ECF7-0371-8C43-AF9C-18A74B71E2F3}" destId="{212FCDFA-01F2-F64C-A673-E0887006648A}" srcOrd="8" destOrd="0" presId="urn:microsoft.com/office/officeart/2005/8/layout/venn3"/>
    <dgm:cxn modelId="{24E84BEF-DEC2-4112-B993-3B1F55ED9967}" type="presParOf" srcId="{7E89ECF7-0371-8C43-AF9C-18A74B71E2F3}" destId="{2C17A508-3452-6C4E-BB59-F16102A0E606}" srcOrd="9" destOrd="0" presId="urn:microsoft.com/office/officeart/2005/8/layout/venn3"/>
    <dgm:cxn modelId="{08D18277-0A46-4A66-995E-CD2CCE3DACBE}" type="presParOf" srcId="{7E89ECF7-0371-8C43-AF9C-18A74B71E2F3}" destId="{95A1A57D-A270-8441-B21C-58B5835C604D}"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EF3AD-C1DA-0A44-9FA3-60B4F8F1F0F8}">
      <dsp:nvSpPr>
        <dsp:cNvPr id="0" name=""/>
        <dsp:cNvSpPr/>
      </dsp:nvSpPr>
      <dsp:spPr>
        <a:xfrm>
          <a:off x="0" y="1135405"/>
          <a:ext cx="1777565" cy="177756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820,000 CPU Cores</a:t>
          </a:r>
        </a:p>
      </dsp:txBody>
      <dsp:txXfrm>
        <a:off x="260318" y="1395723"/>
        <a:ext cx="1256929" cy="1256929"/>
      </dsp:txXfrm>
    </dsp:sp>
    <dsp:sp modelId="{C4F95CC9-F779-5641-AA76-4BC8D9EFFE15}">
      <dsp:nvSpPr>
        <dsp:cNvPr id="0" name=""/>
        <dsp:cNvSpPr/>
      </dsp:nvSpPr>
      <dsp:spPr>
        <a:xfrm>
          <a:off x="1423137" y="1135405"/>
          <a:ext cx="1777565" cy="1777565"/>
        </a:xfrm>
        <a:prstGeom prst="ellipse">
          <a:avLst/>
        </a:prstGeom>
        <a:gradFill rotWithShape="0">
          <a:gsLst>
            <a:gs pos="0">
              <a:schemeClr val="accent3">
                <a:alpha val="50000"/>
                <a:hueOff val="2250053"/>
                <a:satOff val="-3376"/>
                <a:lumOff val="-549"/>
                <a:alphaOff val="0"/>
                <a:shade val="51000"/>
                <a:satMod val="130000"/>
              </a:schemeClr>
            </a:gs>
            <a:gs pos="80000">
              <a:schemeClr val="accent3">
                <a:alpha val="50000"/>
                <a:hueOff val="2250053"/>
                <a:satOff val="-3376"/>
                <a:lumOff val="-549"/>
                <a:alphaOff val="0"/>
                <a:shade val="93000"/>
                <a:satMod val="130000"/>
              </a:schemeClr>
            </a:gs>
            <a:gs pos="100000">
              <a:schemeClr val="accent3">
                <a:alpha val="50000"/>
                <a:hueOff val="2250053"/>
                <a:satOff val="-3376"/>
                <a:lumOff val="-54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560 PB of disk and tape storage</a:t>
          </a:r>
          <a:endParaRPr lang="en-US" sz="2000" kern="1200" dirty="0"/>
        </a:p>
      </dsp:txBody>
      <dsp:txXfrm>
        <a:off x="1683455" y="1395723"/>
        <a:ext cx="1256929" cy="1256929"/>
      </dsp:txXfrm>
    </dsp:sp>
    <dsp:sp modelId="{34AC6EAF-F695-4747-B01D-5BB0D645049A}">
      <dsp:nvSpPr>
        <dsp:cNvPr id="0" name=""/>
        <dsp:cNvSpPr/>
      </dsp:nvSpPr>
      <dsp:spPr>
        <a:xfrm>
          <a:off x="2845190" y="1140986"/>
          <a:ext cx="1777565" cy="1777565"/>
        </a:xfrm>
        <a:prstGeom prst="ellipse">
          <a:avLst/>
        </a:prstGeom>
        <a:gradFill rotWithShape="0">
          <a:gsLst>
            <a:gs pos="0">
              <a:schemeClr val="accent3">
                <a:alpha val="50000"/>
                <a:hueOff val="4500106"/>
                <a:satOff val="-6752"/>
                <a:lumOff val="-1098"/>
                <a:alphaOff val="0"/>
                <a:shade val="51000"/>
                <a:satMod val="130000"/>
              </a:schemeClr>
            </a:gs>
            <a:gs pos="80000">
              <a:schemeClr val="accent3">
                <a:alpha val="50000"/>
                <a:hueOff val="4500106"/>
                <a:satOff val="-6752"/>
                <a:lumOff val="-1098"/>
                <a:alphaOff val="0"/>
                <a:shade val="93000"/>
                <a:satMod val="130000"/>
              </a:schemeClr>
            </a:gs>
            <a:gs pos="100000">
              <a:schemeClr val="accent3">
                <a:alpha val="50000"/>
                <a:hueOff val="4500106"/>
                <a:satOff val="-6752"/>
                <a:lumOff val="-109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23 Cloud providers</a:t>
          </a:r>
          <a:endParaRPr lang="en-US" sz="2000" kern="1200" dirty="0"/>
        </a:p>
      </dsp:txBody>
      <dsp:txXfrm>
        <a:off x="3105508" y="1401304"/>
        <a:ext cx="1256929" cy="1256929"/>
      </dsp:txXfrm>
    </dsp:sp>
    <dsp:sp modelId="{37E8E445-6177-774C-8932-018B60C0AED4}">
      <dsp:nvSpPr>
        <dsp:cNvPr id="0" name=""/>
        <dsp:cNvSpPr/>
      </dsp:nvSpPr>
      <dsp:spPr>
        <a:xfrm>
          <a:off x="4267243" y="1135405"/>
          <a:ext cx="1777565" cy="1777565"/>
        </a:xfrm>
        <a:prstGeom prst="ellipse">
          <a:avLst/>
        </a:prstGeom>
        <a:gradFill rotWithShape="0">
          <a:gsLst>
            <a:gs pos="0">
              <a:schemeClr val="accent3">
                <a:alpha val="50000"/>
                <a:hueOff val="6750158"/>
                <a:satOff val="-10128"/>
                <a:lumOff val="-1647"/>
                <a:alphaOff val="0"/>
                <a:shade val="51000"/>
                <a:satMod val="130000"/>
              </a:schemeClr>
            </a:gs>
            <a:gs pos="80000">
              <a:schemeClr val="accent3">
                <a:alpha val="50000"/>
                <a:hueOff val="6750158"/>
                <a:satOff val="-10128"/>
                <a:lumOff val="-1647"/>
                <a:alphaOff val="0"/>
                <a:shade val="93000"/>
                <a:satMod val="130000"/>
              </a:schemeClr>
            </a:gs>
            <a:gs pos="100000">
              <a:schemeClr val="accent3">
                <a:alpha val="50000"/>
                <a:hueOff val="6750158"/>
                <a:satOff val="-10128"/>
                <a:lumOff val="-164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325 resource providers</a:t>
          </a:r>
          <a:endParaRPr lang="en-US" sz="2000" kern="1200" dirty="0"/>
        </a:p>
      </dsp:txBody>
      <dsp:txXfrm>
        <a:off x="4527561" y="1395723"/>
        <a:ext cx="1256929" cy="1256929"/>
      </dsp:txXfrm>
    </dsp:sp>
    <dsp:sp modelId="{212FCDFA-01F2-F64C-A673-E0887006648A}">
      <dsp:nvSpPr>
        <dsp:cNvPr id="0" name=""/>
        <dsp:cNvSpPr/>
      </dsp:nvSpPr>
      <dsp:spPr>
        <a:xfrm>
          <a:off x="5689296" y="1135405"/>
          <a:ext cx="1777565" cy="1777565"/>
        </a:xfrm>
        <a:prstGeom prst="ellipse">
          <a:avLst/>
        </a:prstGeom>
        <a:gradFill rotWithShape="0">
          <a:gsLst>
            <a:gs pos="0">
              <a:schemeClr val="accent3">
                <a:alpha val="50000"/>
                <a:hueOff val="9000211"/>
                <a:satOff val="-13504"/>
                <a:lumOff val="-2196"/>
                <a:alphaOff val="0"/>
                <a:shade val="51000"/>
                <a:satMod val="130000"/>
              </a:schemeClr>
            </a:gs>
            <a:gs pos="80000">
              <a:schemeClr val="accent3">
                <a:alpha val="50000"/>
                <a:hueOff val="9000211"/>
                <a:satOff val="-13504"/>
                <a:lumOff val="-2196"/>
                <a:alphaOff val="0"/>
                <a:shade val="93000"/>
                <a:satMod val="130000"/>
              </a:schemeClr>
            </a:gs>
            <a:gs pos="100000">
              <a:schemeClr val="accent3">
                <a:alpha val="50000"/>
                <a:hueOff val="9000211"/>
                <a:satOff val="-13504"/>
                <a:lumOff val="-219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48,000 users</a:t>
          </a:r>
        </a:p>
      </dsp:txBody>
      <dsp:txXfrm>
        <a:off x="5949614" y="1395723"/>
        <a:ext cx="1256929" cy="1256929"/>
      </dsp:txXfrm>
    </dsp:sp>
    <dsp:sp modelId="{95A1A57D-A270-8441-B21C-58B5835C604D}">
      <dsp:nvSpPr>
        <dsp:cNvPr id="0" name=""/>
        <dsp:cNvSpPr/>
      </dsp:nvSpPr>
      <dsp:spPr>
        <a:xfrm>
          <a:off x="7111348" y="1135405"/>
          <a:ext cx="1777565" cy="1777565"/>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7825" tIns="25400" rIns="97825" bIns="25400" numCol="1" spcCol="1270" anchor="ctr" anchorCtr="0">
          <a:noAutofit/>
        </a:bodyPr>
        <a:lstStyle/>
        <a:p>
          <a:pPr lvl="0" algn="ctr" defTabSz="889000">
            <a:lnSpc>
              <a:spcPct val="90000"/>
            </a:lnSpc>
            <a:spcBef>
              <a:spcPct val="0"/>
            </a:spcBef>
            <a:spcAft>
              <a:spcPct val="35000"/>
            </a:spcAft>
          </a:pPr>
          <a:r>
            <a:rPr lang="en-US" sz="2000" kern="1200" dirty="0" smtClean="0"/>
            <a:t>+4,000 research papers</a:t>
          </a:r>
        </a:p>
      </dsp:txBody>
      <dsp:txXfrm>
        <a:off x="7371666" y="1395723"/>
        <a:ext cx="1256929" cy="125692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13/06/2017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‹N›</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13-6-2017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‹N›</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noProof="0"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195288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195288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345566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75118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75118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75118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75118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22</a:t>
            </a:fld>
            <a:endParaRPr lang="nl-NL"/>
          </a:p>
        </p:txBody>
      </p:sp>
    </p:spTree>
    <p:extLst>
      <p:ext uri="{BB962C8B-B14F-4D97-AF65-F5344CB8AC3E}">
        <p14:creationId xmlns:p14="http://schemas.microsoft.com/office/powerpoint/2010/main" val="306953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23</a:t>
            </a:fld>
            <a:endParaRPr lang="nl-NL"/>
          </a:p>
        </p:txBody>
      </p:sp>
    </p:spTree>
    <p:extLst>
      <p:ext uri="{BB962C8B-B14F-4D97-AF65-F5344CB8AC3E}">
        <p14:creationId xmlns:p14="http://schemas.microsoft.com/office/powerpoint/2010/main" val="288318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24</a:t>
            </a:fld>
            <a:endParaRPr lang="nl-NL"/>
          </a:p>
        </p:txBody>
      </p:sp>
    </p:spTree>
    <p:extLst>
      <p:ext uri="{BB962C8B-B14F-4D97-AF65-F5344CB8AC3E}">
        <p14:creationId xmlns:p14="http://schemas.microsoft.com/office/powerpoint/2010/main" val="167029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49394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noProof="0"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1952889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29304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49394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30</a:t>
            </a:fld>
            <a:endParaRPr lang="nl-NL"/>
          </a:p>
        </p:txBody>
      </p:sp>
    </p:spTree>
    <p:extLst>
      <p:ext uri="{BB962C8B-B14F-4D97-AF65-F5344CB8AC3E}">
        <p14:creationId xmlns:p14="http://schemas.microsoft.com/office/powerpoint/2010/main" val="493944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493944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49394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199547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Wingdings"/>
              <a:buNone/>
            </a:pPr>
            <a:endParaRPr lang="en-US" altLang="en-US" baseline="0" dirty="0" smtClean="0">
              <a:latin typeface="Arial" charset="0"/>
              <a:ea typeface="ＭＳ Ｐゴシック" pitchFamily="34" charset="-128"/>
              <a:sym typeface="Wingdings" panose="05000000000000000000" pitchFamily="2" charset="2"/>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355985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106643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sng"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195288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sng"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195288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203173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195288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Status report of the LToS</a:t>
            </a:r>
            <a:endParaRPr lang="en-GB"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Status report of the LToS</a:t>
            </a:r>
            <a:endParaRPr lang="en-GB"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Status report of the LToS</a:t>
            </a:r>
            <a:endParaRPr lang="en-GB"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1913" y="6376988"/>
            <a:ext cx="2133600" cy="365125"/>
          </a:xfrm>
          <a:prstGeom prst="rect">
            <a:avLst/>
          </a:prstGeom>
        </p:spPr>
        <p:txBody>
          <a:bodyPr/>
          <a:lstStyle>
            <a:lvl1pPr>
              <a:defRPr/>
            </a:lvl1pPr>
          </a:lstStyle>
          <a:p>
            <a:pPr>
              <a:defRPr/>
            </a:pPr>
            <a:r>
              <a:rPr lang="en-US" smtClean="0"/>
              <a:t>2-3 July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EGI services for the long tail of science</a:t>
            </a:r>
            <a:br>
              <a:rPr lang="en-US" dirty="0" smtClean="0"/>
            </a:br>
            <a:r>
              <a:rPr lang="en-US" dirty="0" smtClean="0"/>
              <a:t>FIM4R – CERN February 3</a:t>
            </a:r>
            <a:r>
              <a:rPr lang="en-US" baseline="30000" dirty="0" smtClean="0"/>
              <a:t>rd</a:t>
            </a:r>
            <a:r>
              <a:rPr lang="en-US" dirty="0" smtClean="0"/>
              <a:t> 2015</a:t>
            </a:r>
            <a:endParaRPr lang="en-US" dirty="0"/>
          </a:p>
        </p:txBody>
      </p:sp>
      <p:sp>
        <p:nvSpPr>
          <p:cNvPr id="6" name="Slide Number Placeholder 5"/>
          <p:cNvSpPr>
            <a:spLocks noGrp="1"/>
          </p:cNvSpPr>
          <p:nvPr>
            <p:ph type="sldNum" sz="quarter" idx="12"/>
          </p:nvPr>
        </p:nvSpPr>
        <p:spPr>
          <a:xfrm>
            <a:off x="7019925" y="6356350"/>
            <a:ext cx="2133600" cy="365125"/>
          </a:xfrm>
          <a:prstGeom prst="rect">
            <a:avLst/>
          </a:prstGeom>
        </p:spPr>
        <p:txBody>
          <a:bodyPr/>
          <a:lstStyle>
            <a:lvl1pPr>
              <a:defRPr/>
            </a:lvl1pPr>
          </a:lstStyle>
          <a:p>
            <a:pPr>
              <a:defRPr/>
            </a:pPr>
            <a:fld id="{B0ADEF26-A65D-420E-806B-5DECF286FE21}" type="slidenum">
              <a:rPr lang="en-US"/>
              <a:pPr>
                <a:defRPr/>
              </a:pPr>
              <a:t>‹N›</a:t>
            </a:fld>
            <a:endParaRPr lang="en-US" dirty="0"/>
          </a:p>
        </p:txBody>
      </p:sp>
    </p:spTree>
    <p:extLst>
      <p:ext uri="{BB962C8B-B14F-4D97-AF65-F5344CB8AC3E}">
        <p14:creationId xmlns:p14="http://schemas.microsoft.com/office/powerpoint/2010/main" val="15353460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a:t>
            </a:fld>
            <a:endParaRPr lang="nl-NL" sz="1050" b="1" dirty="0">
              <a:solidFill>
                <a:schemeClr val="bg1"/>
              </a:solidFill>
              <a:latin typeface="Segoe UI" pitchFamily="34" charset="0"/>
              <a:cs typeface="Segoe UI" pitchFamily="34"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188640"/>
            <a:ext cx="1030139" cy="993566"/>
          </a:xfrm>
          <a:prstGeom prst="rect">
            <a:avLst/>
          </a:prstGeom>
        </p:spPr>
      </p:pic>
      <p:sp>
        <p:nvSpPr>
          <p:cNvPr id="7" name="Footer Placeholder 6"/>
          <p:cNvSpPr>
            <a:spLocks noGrp="1"/>
          </p:cNvSpPr>
          <p:nvPr>
            <p:ph type="ftr" sz="quarter" idx="3"/>
          </p:nvPr>
        </p:nvSpPr>
        <p:spPr>
          <a:xfrm>
            <a:off x="1187624" y="6356350"/>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Status report of the LToS</a:t>
            </a:r>
            <a:endParaRPr lang="en-GB" dirty="0"/>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6/13/2017</a:t>
            </a:fld>
            <a:endParaRPr lang="nl-NL" sz="105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52" r:id="rId1"/>
    <p:sldLayoutId id="2147483687" r:id="rId2"/>
    <p:sldLayoutId id="2147483653" r:id="rId3"/>
    <p:sldLayoutId id="2147483688" r:id="rId4"/>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277547"/>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800" dirty="0" smtClean="0">
              <a:solidFill>
                <a:srgbClr val="0066B0"/>
              </a:solidFill>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egi.eu/indico/event/3378/" TargetMode="External"/><Relationship Id="rId2" Type="http://schemas.openxmlformats.org/officeDocument/2006/relationships/hyperlink" Target="mailto:giuseppe.larocca@egi.eu" TargetMode="External"/><Relationship Id="rId1" Type="http://schemas.openxmlformats.org/officeDocument/2006/relationships/slideLayout" Target="../slideLayouts/slideLayout1.xml"/><Relationship Id="rId6" Type="http://schemas.openxmlformats.org/officeDocument/2006/relationships/hyperlink" Target="mailto:support@egi.eu" TargetMode="External"/><Relationship Id="rId5" Type="http://schemas.openxmlformats.org/officeDocument/2006/relationships/hyperlink" Target="https://wiki.egi.eu/wiki/AoD" TargetMode="External"/><Relationship Id="rId4" Type="http://schemas.openxmlformats.org/officeDocument/2006/relationships/hyperlink" Target="http://access.egi.e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ccess.egi.eu/"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ndico.egi.eu/indico/event/337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grycap.upv.es/i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grycap.upv.es/clues" TargetMode="External"/><Relationship Id="rId4" Type="http://schemas.openxmlformats.org/officeDocument/2006/relationships/hyperlink" Target="http://imdocs.readthedocs.org/en/devel/radl.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cuments.egi.eu/document/2773" TargetMode="External"/><Relationship Id="rId2" Type="http://schemas.openxmlformats.org/officeDocument/2006/relationships/hyperlink" Target="https://documents.egi.eu/public/ShowDocument?docid=2773"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wiki.egi.eu/wiki/GGUS:Catania_Science_Gateway_FAQ" TargetMode="External"/><Relationship Id="rId3" Type="http://schemas.openxmlformats.org/officeDocument/2006/relationships/hyperlink" Target="https://goc.egi.eu/portal/index.php?Page_Type=Site&amp;id=1525" TargetMode="External"/><Relationship Id="rId7" Type="http://schemas.openxmlformats.org/officeDocument/2006/relationships/hyperlink" Target="https://goc.egi.eu/portal/index.php?Page_Type=Site&amp;id=1565" TargetMode="External"/><Relationship Id="rId12" Type="http://schemas.openxmlformats.org/officeDocument/2006/relationships/hyperlink" Target="https://wiki.egi.eu/wiki/GGUS:EC3_FAQ"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iki.egi.eu/wiki/GGUS:LTOS_FAQ" TargetMode="External"/><Relationship Id="rId11" Type="http://schemas.openxmlformats.org/officeDocument/2006/relationships/hyperlink" Target="https://goc.egi.eu/portal/index.php?Page_Type=Site&amp;id=1805" TargetMode="External"/><Relationship Id="rId5" Type="http://schemas.openxmlformats.org/officeDocument/2006/relationships/hyperlink" Target="http://argo.egi.eu/lavoisier/status_report-site?report=OPS-MONITOR-Critical&amp;accept=html" TargetMode="External"/><Relationship Id="rId10" Type="http://schemas.openxmlformats.org/officeDocument/2006/relationships/hyperlink" Target="https://wiki.egi.eu/wiki/GGUS:WS-PGRADE/gUSE_FAQ" TargetMode="External"/><Relationship Id="rId4" Type="http://schemas.openxmlformats.org/officeDocument/2006/relationships/hyperlink" Target="https://documents.egi.eu/public/ShowDocument?docid=2782" TargetMode="External"/><Relationship Id="rId9" Type="http://schemas.openxmlformats.org/officeDocument/2006/relationships/hyperlink" Target="https://goc.egi.eu/portal/index.php?Page_Type=Site&amp;id=15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8.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0.pn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jpg"/><Relationship Id="rId7"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mailto:support@egi.eu" TargetMode="External"/><Relationship Id="rId4" Type="http://schemas.openxmlformats.org/officeDocument/2006/relationships/image" Target="../media/image21.png"/><Relationship Id="rId9"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584" y="980728"/>
            <a:ext cx="7772400" cy="1440000"/>
          </a:xfrm>
        </p:spPr>
        <p:txBody>
          <a:bodyPr>
            <a:normAutofit/>
          </a:bodyPr>
          <a:lstStyle/>
          <a:p>
            <a:r>
              <a:rPr lang="en-GB" sz="3600" dirty="0" smtClean="0"/>
              <a:t>The EGI Applications</a:t>
            </a:r>
            <a:br>
              <a:rPr lang="en-GB" sz="3600" dirty="0" smtClean="0"/>
            </a:br>
            <a:r>
              <a:rPr lang="en-GB" sz="3600" dirty="0" smtClean="0"/>
              <a:t>On Demand (</a:t>
            </a:r>
            <a:r>
              <a:rPr lang="en-GB" sz="3600" dirty="0" err="1" smtClean="0"/>
              <a:t>AoD</a:t>
            </a:r>
            <a:r>
              <a:rPr lang="en-GB" sz="3600" dirty="0" smtClean="0"/>
              <a:t>) service</a:t>
            </a:r>
            <a:endParaRPr lang="en-GB" sz="3600" dirty="0"/>
          </a:p>
        </p:txBody>
      </p:sp>
      <p:sp>
        <p:nvSpPr>
          <p:cNvPr id="4" name="Subtitle 3"/>
          <p:cNvSpPr>
            <a:spLocks noGrp="1"/>
          </p:cNvSpPr>
          <p:nvPr>
            <p:ph type="subTitle" idx="1"/>
          </p:nvPr>
        </p:nvSpPr>
        <p:spPr>
          <a:xfrm>
            <a:off x="475456" y="2924944"/>
            <a:ext cx="4096544" cy="1656184"/>
          </a:xfrm>
        </p:spPr>
        <p:txBody>
          <a:bodyPr/>
          <a:lstStyle/>
          <a:p>
            <a:r>
              <a:rPr lang="en-GB" dirty="0" smtClean="0">
                <a:latin typeface="Candara" panose="020E0502030303020204" pitchFamily="34" charset="0"/>
              </a:rPr>
              <a:t>Giuseppe La Rocca</a:t>
            </a:r>
            <a:br>
              <a:rPr lang="en-GB" dirty="0" smtClean="0">
                <a:latin typeface="Candara" panose="020E0502030303020204" pitchFamily="34" charset="0"/>
              </a:rPr>
            </a:br>
            <a:r>
              <a:rPr lang="en-GB" sz="2000" dirty="0" smtClean="0">
                <a:latin typeface="Candara" panose="020E0502030303020204" pitchFamily="34" charset="0"/>
                <a:hlinkClick r:id="rId2"/>
              </a:rPr>
              <a:t>giuseppe.larocca@egi.eu</a:t>
            </a:r>
            <a:r>
              <a:rPr lang="en-GB" dirty="0" smtClean="0">
                <a:latin typeface="Candara" panose="020E0502030303020204" pitchFamily="34" charset="0"/>
              </a:rPr>
              <a:t> </a:t>
            </a:r>
            <a:br>
              <a:rPr lang="en-GB" dirty="0" smtClean="0">
                <a:latin typeface="Candara" panose="020E0502030303020204" pitchFamily="34" charset="0"/>
              </a:rPr>
            </a:br>
            <a:r>
              <a:rPr lang="en-GB" sz="2400" dirty="0" smtClean="0">
                <a:solidFill>
                  <a:schemeClr val="bg1">
                    <a:lumMod val="50000"/>
                  </a:schemeClr>
                </a:solidFill>
                <a:latin typeface="Candara" panose="020E0502030303020204" pitchFamily="34" charset="0"/>
              </a:rPr>
              <a:t>Technical </a:t>
            </a:r>
            <a:r>
              <a:rPr lang="en-GB" sz="2400" dirty="0">
                <a:solidFill>
                  <a:schemeClr val="bg1">
                    <a:lumMod val="50000"/>
                  </a:schemeClr>
                </a:solidFill>
                <a:latin typeface="Candara" panose="020E0502030303020204" pitchFamily="34" charset="0"/>
              </a:rPr>
              <a:t>Outreach </a:t>
            </a:r>
            <a:r>
              <a:rPr lang="en-GB" sz="2400" dirty="0" smtClean="0">
                <a:solidFill>
                  <a:schemeClr val="bg1">
                    <a:lumMod val="50000"/>
                  </a:schemeClr>
                </a:solidFill>
                <a:latin typeface="Candara" panose="020E0502030303020204" pitchFamily="34" charset="0"/>
              </a:rPr>
              <a:t>Expert</a:t>
            </a:r>
            <a:endParaRPr lang="en-GB" sz="1800" dirty="0" smtClean="0">
              <a:latin typeface="Candara" panose="020E0502030303020204" pitchFamily="34" charset="0"/>
            </a:endParaRPr>
          </a:p>
        </p:txBody>
      </p:sp>
      <p:sp>
        <p:nvSpPr>
          <p:cNvPr id="5" name="Subtitle 3"/>
          <p:cNvSpPr txBox="1">
            <a:spLocks/>
          </p:cNvSpPr>
          <p:nvPr/>
        </p:nvSpPr>
        <p:spPr>
          <a:xfrm>
            <a:off x="4507904" y="2924944"/>
            <a:ext cx="4096544" cy="1656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err="1" smtClean="0">
                <a:latin typeface="Candara" panose="020E0502030303020204" pitchFamily="34" charset="0"/>
              </a:rPr>
              <a:t>Gergely</a:t>
            </a:r>
            <a:r>
              <a:rPr lang="en-GB" dirty="0" smtClean="0">
                <a:latin typeface="Candara" panose="020E0502030303020204" pitchFamily="34" charset="0"/>
              </a:rPr>
              <a:t> Sipos</a:t>
            </a:r>
            <a:br>
              <a:rPr lang="en-GB" dirty="0" smtClean="0">
                <a:latin typeface="Candara" panose="020E0502030303020204" pitchFamily="34" charset="0"/>
              </a:rPr>
            </a:br>
            <a:r>
              <a:rPr lang="en-GB" sz="2000" dirty="0" smtClean="0">
                <a:latin typeface="Candara" panose="020E0502030303020204" pitchFamily="34" charset="0"/>
                <a:hlinkClick r:id="rId2"/>
              </a:rPr>
              <a:t>gergely.sipos@egi.eu</a:t>
            </a:r>
            <a:r>
              <a:rPr lang="en-GB" dirty="0" smtClean="0">
                <a:latin typeface="Candara" panose="020E0502030303020204" pitchFamily="34" charset="0"/>
              </a:rPr>
              <a:t> </a:t>
            </a:r>
            <a:br>
              <a:rPr lang="en-GB" dirty="0" smtClean="0">
                <a:latin typeface="Candara" panose="020E0502030303020204" pitchFamily="34" charset="0"/>
              </a:rPr>
            </a:br>
            <a:r>
              <a:rPr lang="en-GB" sz="2400" dirty="0" smtClean="0">
                <a:solidFill>
                  <a:schemeClr val="bg1">
                    <a:lumMod val="50000"/>
                  </a:schemeClr>
                </a:solidFill>
                <a:latin typeface="Candara" panose="020E0502030303020204" pitchFamily="34" charset="0"/>
              </a:rPr>
              <a:t>Customer and Technical Outreach Manager</a:t>
            </a:r>
            <a:endParaRPr lang="en-GB" sz="1800" dirty="0" smtClean="0">
              <a:latin typeface="Candara" panose="020E0502030303020204" pitchFamily="34" charset="0"/>
            </a:endParaRPr>
          </a:p>
        </p:txBody>
      </p:sp>
      <p:sp>
        <p:nvSpPr>
          <p:cNvPr id="2" name="CasellaDiTesto 1"/>
          <p:cNvSpPr txBox="1"/>
          <p:nvPr/>
        </p:nvSpPr>
        <p:spPr>
          <a:xfrm>
            <a:off x="2627784" y="4797152"/>
            <a:ext cx="6336704" cy="1200329"/>
          </a:xfrm>
          <a:prstGeom prst="rect">
            <a:avLst/>
          </a:prstGeom>
          <a:noFill/>
        </p:spPr>
        <p:txBody>
          <a:bodyPr wrap="square" rtlCol="0">
            <a:spAutoFit/>
          </a:bodyPr>
          <a:lstStyle/>
          <a:p>
            <a:r>
              <a:rPr lang="it-IT" dirty="0" err="1" smtClean="0">
                <a:latin typeface="Candara" panose="020E0502030303020204" pitchFamily="34" charset="0"/>
              </a:rPr>
              <a:t>Webinar</a:t>
            </a:r>
            <a:r>
              <a:rPr lang="it-IT" dirty="0">
                <a:latin typeface="Candara" panose="020E0502030303020204" pitchFamily="34" charset="0"/>
              </a:rPr>
              <a:t>:</a:t>
            </a:r>
            <a:r>
              <a:rPr lang="it-IT" dirty="0" smtClean="0">
                <a:latin typeface="Candara" panose="020E0502030303020204" pitchFamily="34" charset="0"/>
              </a:rPr>
              <a:t> </a:t>
            </a:r>
            <a:r>
              <a:rPr lang="en-GB" dirty="0">
                <a:hlinkClick r:id="rId3"/>
              </a:rPr>
              <a:t>https://indico.egi.eu/indico/event/3378/</a:t>
            </a:r>
            <a:endParaRPr lang="en-GB" dirty="0" smtClean="0">
              <a:latin typeface="Candara" panose="020E0502030303020204" pitchFamily="34" charset="0"/>
            </a:endParaRPr>
          </a:p>
          <a:p>
            <a:r>
              <a:rPr lang="en-GB" dirty="0" smtClean="0">
                <a:latin typeface="Candara" panose="020E0502030303020204" pitchFamily="34" charset="0"/>
              </a:rPr>
              <a:t>Service: </a:t>
            </a:r>
            <a:r>
              <a:rPr lang="en-GB" dirty="0" smtClean="0">
                <a:latin typeface="Candara" panose="020E0502030303020204" pitchFamily="34" charset="0"/>
                <a:hlinkClick r:id="rId4"/>
              </a:rPr>
              <a:t>http://access.egi.eu</a:t>
            </a:r>
            <a:endParaRPr lang="en-GB" dirty="0" smtClean="0">
              <a:latin typeface="Candara" panose="020E0502030303020204" pitchFamily="34" charset="0"/>
            </a:endParaRPr>
          </a:p>
          <a:p>
            <a:r>
              <a:rPr lang="en-GB" dirty="0" smtClean="0">
                <a:latin typeface="Candara" panose="020E0502030303020204" pitchFamily="34" charset="0"/>
              </a:rPr>
              <a:t>Documentation: </a:t>
            </a:r>
            <a:r>
              <a:rPr lang="en-GB" dirty="0">
                <a:latin typeface="Candara" panose="020E0502030303020204" pitchFamily="34" charset="0"/>
                <a:hlinkClick r:id="rId5"/>
              </a:rPr>
              <a:t>https://wiki.egi.eu/wiki/</a:t>
            </a:r>
            <a:r>
              <a:rPr lang="en-GB" dirty="0" smtClean="0">
                <a:latin typeface="Candara" panose="020E0502030303020204" pitchFamily="34" charset="0"/>
                <a:hlinkClick r:id="rId5"/>
              </a:rPr>
              <a:t>AoD</a:t>
            </a:r>
            <a:r>
              <a:rPr lang="en-GB" dirty="0" smtClean="0">
                <a:latin typeface="Candara" panose="020E0502030303020204" pitchFamily="34" charset="0"/>
              </a:rPr>
              <a:t> </a:t>
            </a:r>
          </a:p>
          <a:p>
            <a:r>
              <a:rPr lang="en-GB" dirty="0" smtClean="0">
                <a:latin typeface="Candara" panose="020E0502030303020204" pitchFamily="34" charset="0"/>
              </a:rPr>
              <a:t>Contact email: </a:t>
            </a:r>
            <a:r>
              <a:rPr lang="en-GB" dirty="0" smtClean="0">
                <a:latin typeface="Candara" panose="020E0502030303020204" pitchFamily="34" charset="0"/>
                <a:hlinkClick r:id="rId6"/>
              </a:rPr>
              <a:t>support@egi.eu</a:t>
            </a:r>
            <a:r>
              <a:rPr lang="en-GB" dirty="0" smtClean="0">
                <a:latin typeface="Candara" panose="020E0502030303020204" pitchFamily="34" charset="0"/>
              </a:rPr>
              <a:t> </a:t>
            </a:r>
          </a:p>
        </p:txBody>
      </p:sp>
    </p:spTree>
    <p:extLst>
      <p:ext uri="{BB962C8B-B14F-4D97-AF65-F5344CB8AC3E}">
        <p14:creationId xmlns:p14="http://schemas.microsoft.com/office/powerpoint/2010/main" val="30878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2"/>
          <p:cNvSpPr>
            <a:spLocks noGrp="1"/>
          </p:cNvSpPr>
          <p:nvPr>
            <p:ph sz="half" idx="2"/>
          </p:nvPr>
        </p:nvSpPr>
        <p:spPr>
          <a:xfrm>
            <a:off x="156862" y="1308896"/>
            <a:ext cx="8796578" cy="5072432"/>
          </a:xfrm>
        </p:spPr>
        <p:txBody>
          <a:bodyPr/>
          <a:lstStyle/>
          <a:p>
            <a:pPr algn="just"/>
            <a:r>
              <a:rPr lang="en-GB" sz="2200" b="1" dirty="0" smtClean="0">
                <a:latin typeface="Candara" panose="020E0502030303020204" pitchFamily="34" charset="0"/>
              </a:rPr>
              <a:t>Scientific applications</a:t>
            </a:r>
            <a:r>
              <a:rPr lang="en-GB" sz="2200" dirty="0" smtClean="0">
                <a:latin typeface="Candara" panose="020E0502030303020204" pitchFamily="34" charset="0"/>
              </a:rPr>
              <a:t> that are offered “as a services” through online graphical environments</a:t>
            </a:r>
          </a:p>
          <a:p>
            <a:pPr algn="just"/>
            <a:r>
              <a:rPr lang="en-GB" sz="2200" b="1" dirty="0" smtClean="0">
                <a:latin typeface="Candara" panose="020E0502030303020204" pitchFamily="34" charset="0"/>
              </a:rPr>
              <a:t>Science Gateways</a:t>
            </a:r>
            <a:r>
              <a:rPr lang="en-GB" sz="2200" dirty="0" smtClean="0">
                <a:latin typeface="Candara" panose="020E0502030303020204" pitchFamily="34" charset="0"/>
              </a:rPr>
              <a:t> and </a:t>
            </a:r>
            <a:r>
              <a:rPr lang="en-GB" sz="2200" b="1" dirty="0" smtClean="0">
                <a:latin typeface="Candara" panose="020E0502030303020204" pitchFamily="34" charset="0"/>
              </a:rPr>
              <a:t>Virtual Research Environments</a:t>
            </a:r>
            <a:r>
              <a:rPr lang="en-GB" sz="2200" dirty="0" smtClean="0">
                <a:latin typeface="Candara" panose="020E0502030303020204" pitchFamily="34" charset="0"/>
              </a:rPr>
              <a:t> that offer integrated development environments to port custom applications with High-throughput computing and cloud resources</a:t>
            </a:r>
          </a:p>
          <a:p>
            <a:pPr algn="just"/>
            <a:r>
              <a:rPr lang="en-GB" sz="2200" b="1" dirty="0" smtClean="0">
                <a:latin typeface="Candara" panose="020E0502030303020204" pitchFamily="34" charset="0"/>
              </a:rPr>
              <a:t>Cloud</a:t>
            </a:r>
            <a:r>
              <a:rPr lang="en-GB" sz="2200" dirty="0" smtClean="0">
                <a:latin typeface="Candara" panose="020E0502030303020204" pitchFamily="34" charset="0"/>
              </a:rPr>
              <a:t> and </a:t>
            </a:r>
            <a:r>
              <a:rPr lang="en-GB" sz="2200" b="1" dirty="0" smtClean="0">
                <a:latin typeface="Candara" panose="020E0502030303020204" pitchFamily="34" charset="0"/>
              </a:rPr>
              <a:t>High-throughput compute</a:t>
            </a:r>
            <a:r>
              <a:rPr lang="en-GB" sz="2200" dirty="0" smtClean="0">
                <a:latin typeface="Candara" panose="020E0502030303020204" pitchFamily="34" charset="0"/>
              </a:rPr>
              <a:t> </a:t>
            </a:r>
            <a:r>
              <a:rPr lang="en-GB" sz="2200" b="1" dirty="0" smtClean="0">
                <a:latin typeface="Candara" panose="020E0502030303020204" pitchFamily="34" charset="0"/>
              </a:rPr>
              <a:t>resources</a:t>
            </a:r>
            <a:r>
              <a:rPr lang="en-GB" sz="2200" dirty="0" smtClean="0">
                <a:latin typeface="Candara" panose="020E0502030303020204" pitchFamily="34" charset="0"/>
              </a:rPr>
              <a:t> suited for both compute/data intensive applications and for hosting of scientific services</a:t>
            </a:r>
          </a:p>
          <a:p>
            <a:pPr algn="just"/>
            <a:r>
              <a:rPr lang="en-GB" sz="2200" b="1" dirty="0" smtClean="0">
                <a:latin typeface="Candara" panose="020E0502030303020204" pitchFamily="34" charset="0"/>
              </a:rPr>
              <a:t>Online storage resources</a:t>
            </a:r>
            <a:r>
              <a:rPr lang="en-GB" sz="2200" dirty="0" smtClean="0">
                <a:latin typeface="Candara" panose="020E0502030303020204" pitchFamily="34" charset="0"/>
              </a:rPr>
              <a:t> for storing scientific data that serve as input and output for computational jobs</a:t>
            </a:r>
          </a:p>
          <a:p>
            <a:pPr algn="just"/>
            <a:r>
              <a:rPr lang="en-GB" sz="2200" b="1" dirty="0" smtClean="0">
                <a:latin typeface="Candara" panose="020E0502030303020204" pitchFamily="34" charset="0"/>
              </a:rPr>
              <a:t>Access management </a:t>
            </a:r>
            <a:r>
              <a:rPr lang="en-GB" sz="2200" dirty="0" smtClean="0">
                <a:latin typeface="Candara" panose="020E0502030303020204" pitchFamily="34" charset="0"/>
              </a:rPr>
              <a:t>system and a network of </a:t>
            </a:r>
            <a:r>
              <a:rPr lang="en-GB" sz="2200" b="1" dirty="0" smtClean="0">
                <a:latin typeface="Candara" panose="020E0502030303020204" pitchFamily="34" charset="0"/>
              </a:rPr>
              <a:t>Consultants</a:t>
            </a:r>
            <a:r>
              <a:rPr lang="en-GB" sz="2200" dirty="0" smtClean="0">
                <a:latin typeface="Candara" panose="020E0502030303020204" pitchFamily="34" charset="0"/>
              </a:rPr>
              <a:t> who can provide guidance on the use of the service</a:t>
            </a:r>
            <a:endParaRPr lang="en-GB" sz="2200" dirty="0">
              <a:latin typeface="Candara" panose="020E0502030303020204" pitchFamily="34" charset="0"/>
            </a:endParaRPr>
          </a:p>
        </p:txBody>
      </p:sp>
      <p:sp>
        <p:nvSpPr>
          <p:cNvPr id="7" name="Title 1"/>
          <p:cNvSpPr>
            <a:spLocks noGrp="1"/>
          </p:cNvSpPr>
          <p:nvPr>
            <p:ph type="title"/>
          </p:nvPr>
        </p:nvSpPr>
        <p:spPr>
          <a:xfrm>
            <a:off x="1259632" y="188640"/>
            <a:ext cx="7632848" cy="850106"/>
          </a:xfrm>
        </p:spPr>
        <p:txBody>
          <a:bodyPr>
            <a:noAutofit/>
          </a:bodyPr>
          <a:lstStyle/>
          <a:p>
            <a:r>
              <a:rPr lang="en-US" sz="2800" dirty="0" smtClean="0"/>
              <a:t>What does the Service offer ?</a:t>
            </a:r>
            <a:endParaRPr lang="en-US" sz="2800" dirty="0"/>
          </a:p>
        </p:txBody>
      </p:sp>
      <p:sp>
        <p:nvSpPr>
          <p:cNvPr id="5"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142789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Service components</a:t>
            </a:r>
            <a:endParaRPr lang="en-GB" sz="2800" dirty="0"/>
          </a:p>
        </p:txBody>
      </p:sp>
      <p:sp>
        <p:nvSpPr>
          <p:cNvPr id="24" name="Content Placeholder 22"/>
          <p:cNvSpPr>
            <a:spLocks noGrp="1"/>
          </p:cNvSpPr>
          <p:nvPr>
            <p:ph sz="half" idx="2"/>
          </p:nvPr>
        </p:nvSpPr>
        <p:spPr>
          <a:xfrm>
            <a:off x="167910" y="1124744"/>
            <a:ext cx="8796578" cy="4784400"/>
          </a:xfrm>
        </p:spPr>
        <p:txBody>
          <a:bodyPr/>
          <a:lstStyle/>
          <a:p>
            <a:pPr marL="266700" indent="-266700" algn="just"/>
            <a:r>
              <a:rPr lang="en-GB" sz="2400" dirty="0" smtClean="0">
                <a:latin typeface="Candara" panose="020E0502030303020204" pitchFamily="34" charset="0"/>
              </a:rPr>
              <a:t>The </a:t>
            </a:r>
            <a:r>
              <a:rPr lang="en-GB" sz="2400" b="1" dirty="0" smtClean="0">
                <a:latin typeface="Candara" panose="020E0502030303020204" pitchFamily="34" charset="0"/>
              </a:rPr>
              <a:t>User Registration Portal</a:t>
            </a:r>
            <a:r>
              <a:rPr lang="en-GB" sz="2400" dirty="0" smtClean="0">
                <a:latin typeface="Candara" panose="020E0502030303020204" pitchFamily="34" charset="0"/>
              </a:rPr>
              <a:t> </a:t>
            </a:r>
            <a:r>
              <a:rPr lang="en-GB" sz="2400" b="1" dirty="0" smtClean="0">
                <a:latin typeface="Candara" panose="020E0502030303020204" pitchFamily="34" charset="0"/>
              </a:rPr>
              <a:t>(URP)</a:t>
            </a:r>
          </a:p>
          <a:p>
            <a:pPr marL="266700" indent="-266700" algn="just"/>
            <a:r>
              <a:rPr lang="en-GB" sz="2400" b="1" dirty="0" smtClean="0">
                <a:latin typeface="Candara" panose="020E0502030303020204" pitchFamily="34" charset="0"/>
              </a:rPr>
              <a:t>Application portals, science Gateways, VREs</a:t>
            </a:r>
          </a:p>
          <a:p>
            <a:pPr marL="666750" lvl="1" indent="-266700" algn="just"/>
            <a:r>
              <a:rPr lang="it-IT" sz="2000" dirty="0" smtClean="0">
                <a:latin typeface="Candara" panose="020E0502030303020204" pitchFamily="34" charset="0"/>
              </a:rPr>
              <a:t>Catania Science Gateway (CSG)</a:t>
            </a:r>
          </a:p>
          <a:p>
            <a:pPr marL="666750" lvl="1" indent="-266700" algn="just"/>
            <a:r>
              <a:rPr lang="it-IT" sz="2000" dirty="0" smtClean="0">
                <a:latin typeface="Candara" panose="020E0502030303020204" pitchFamily="34" charset="0"/>
              </a:rPr>
              <a:t>WS-PGRADE/</a:t>
            </a:r>
            <a:r>
              <a:rPr lang="it-IT" sz="2000" dirty="0" err="1" smtClean="0">
                <a:latin typeface="Candara" panose="020E0502030303020204" pitchFamily="34" charset="0"/>
              </a:rPr>
              <a:t>gUSE</a:t>
            </a:r>
            <a:endParaRPr lang="it-IT" sz="2000" dirty="0" smtClean="0">
              <a:latin typeface="Candara" panose="020E0502030303020204" pitchFamily="34" charset="0"/>
            </a:endParaRPr>
          </a:p>
          <a:p>
            <a:pPr marL="666750" lvl="1" indent="-266700" algn="just"/>
            <a:r>
              <a:rPr lang="en-GB" sz="2000" dirty="0" smtClean="0">
                <a:latin typeface="Candara" panose="020E0502030303020204" pitchFamily="34" charset="0"/>
              </a:rPr>
              <a:t>Elastic Cloud Computing Cluster (EC3)</a:t>
            </a:r>
          </a:p>
          <a:p>
            <a:pPr marL="266700" indent="-266700" algn="just"/>
            <a:r>
              <a:rPr lang="en-GB" sz="2400" b="1" dirty="0" smtClean="0">
                <a:latin typeface="Candara" panose="020E0502030303020204" pitchFamily="34" charset="0"/>
              </a:rPr>
              <a:t>Scientific applications</a:t>
            </a:r>
            <a:r>
              <a:rPr lang="en-GB" sz="2400" dirty="0" smtClean="0">
                <a:latin typeface="Candara" panose="020E0502030303020204" pitchFamily="34" charset="0"/>
              </a:rPr>
              <a:t> (hosted in the gateways/portals/VREs)</a:t>
            </a:r>
          </a:p>
          <a:p>
            <a:pPr marL="666750" lvl="1" indent="-266700" algn="just"/>
            <a:r>
              <a:rPr lang="en-US" sz="2000" b="1" dirty="0" smtClean="0">
                <a:solidFill>
                  <a:srgbClr val="FF0000"/>
                </a:solidFill>
                <a:latin typeface="Candara" panose="020E0502030303020204" pitchFamily="34" charset="0"/>
              </a:rPr>
              <a:t>R, GNU Octave, The Semantic Search Engine, </a:t>
            </a:r>
            <a:r>
              <a:rPr lang="en-US" sz="2000" b="1" dirty="0" err="1" smtClean="0">
                <a:solidFill>
                  <a:srgbClr val="FF0000"/>
                </a:solidFill>
                <a:latin typeface="Candara" panose="020E0502030303020204" pitchFamily="34" charset="0"/>
              </a:rPr>
              <a:t>Chipster</a:t>
            </a:r>
            <a:r>
              <a:rPr lang="en-US" sz="2000" b="1" dirty="0" smtClean="0">
                <a:solidFill>
                  <a:srgbClr val="FF0000"/>
                </a:solidFill>
                <a:latin typeface="Candara" panose="020E0502030303020204" pitchFamily="34" charset="0"/>
              </a:rPr>
              <a:t>, ClustalW2, Galaxy, </a:t>
            </a:r>
            <a:r>
              <a:rPr lang="en-US" sz="2000" b="1" dirty="0" err="1" smtClean="0">
                <a:solidFill>
                  <a:srgbClr val="FF0000"/>
                </a:solidFill>
                <a:latin typeface="Candara" panose="020E0502030303020204" pitchFamily="34" charset="0"/>
              </a:rPr>
              <a:t>AutoDock</a:t>
            </a:r>
            <a:r>
              <a:rPr lang="en-US" sz="2000" b="1" dirty="0" smtClean="0">
                <a:solidFill>
                  <a:srgbClr val="FF0000"/>
                </a:solidFill>
                <a:latin typeface="Candara" panose="020E0502030303020204" pitchFamily="34" charset="0"/>
              </a:rPr>
              <a:t> </a:t>
            </a:r>
            <a:r>
              <a:rPr lang="en-US" sz="2000" b="1" dirty="0" err="1" smtClean="0">
                <a:solidFill>
                  <a:srgbClr val="FF0000"/>
                </a:solidFill>
                <a:latin typeface="Candara" panose="020E0502030303020204" pitchFamily="34" charset="0"/>
              </a:rPr>
              <a:t>Vina</a:t>
            </a:r>
            <a:r>
              <a:rPr lang="en-US" sz="2000" b="1" dirty="0" smtClean="0">
                <a:solidFill>
                  <a:srgbClr val="FF0000"/>
                </a:solidFill>
                <a:latin typeface="Candara" panose="020E0502030303020204" pitchFamily="34" charset="0"/>
              </a:rPr>
              <a:t>, NAMD, </a:t>
            </a:r>
            <a:r>
              <a:rPr lang="en-US" sz="2000" b="1" dirty="0" err="1" smtClean="0">
                <a:solidFill>
                  <a:srgbClr val="FF0000"/>
                </a:solidFill>
                <a:latin typeface="Candara" panose="020E0502030303020204" pitchFamily="34" charset="0"/>
              </a:rPr>
              <a:t>Jupyter</a:t>
            </a:r>
            <a:endParaRPr lang="en-US" sz="2000" b="1" dirty="0">
              <a:solidFill>
                <a:srgbClr val="FF0000"/>
              </a:solidFill>
              <a:latin typeface="Candara" panose="020E0502030303020204" pitchFamily="34" charset="0"/>
            </a:endParaRPr>
          </a:p>
          <a:p>
            <a:pPr marL="266700" indent="-266700" algn="just"/>
            <a:r>
              <a:rPr lang="en-GB" sz="2400" b="1" dirty="0" smtClean="0">
                <a:latin typeface="Candara" panose="020E0502030303020204" pitchFamily="34" charset="0"/>
              </a:rPr>
              <a:t>A </a:t>
            </a:r>
            <a:r>
              <a:rPr lang="en-GB" sz="2400" b="1" dirty="0">
                <a:latin typeface="Candara" panose="020E0502030303020204" pitchFamily="34" charset="0"/>
              </a:rPr>
              <a:t>pool of resources </a:t>
            </a:r>
            <a:r>
              <a:rPr lang="en-GB" sz="2400" dirty="0" smtClean="0">
                <a:latin typeface="Candara" panose="020E0502030303020204" pitchFamily="34" charset="0"/>
              </a:rPr>
              <a:t>that the applications can use</a:t>
            </a:r>
          </a:p>
          <a:p>
            <a:pPr marL="666750" lvl="1" indent="-266700" algn="just"/>
            <a:r>
              <a:rPr lang="en-GB" sz="2000" dirty="0" smtClean="0">
                <a:latin typeface="Candara" panose="020E0502030303020204" pitchFamily="34" charset="0"/>
              </a:rPr>
              <a:t>Cloud </a:t>
            </a:r>
          </a:p>
          <a:p>
            <a:pPr marL="666750" lvl="1" indent="-266700" algn="just"/>
            <a:r>
              <a:rPr lang="en-GB" sz="2000" dirty="0" smtClean="0">
                <a:latin typeface="Candara" panose="020E0502030303020204" pitchFamily="34" charset="0"/>
              </a:rPr>
              <a:t>HTC (batch computing)</a:t>
            </a:r>
          </a:p>
          <a:p>
            <a:pPr marL="266700" indent="-266700" algn="just"/>
            <a:r>
              <a:rPr lang="en-GB" sz="2400" dirty="0" smtClean="0">
                <a:latin typeface="Candara" panose="020E0502030303020204" pitchFamily="34" charset="0"/>
              </a:rPr>
              <a:t>A </a:t>
            </a:r>
            <a:r>
              <a:rPr lang="en-GB" sz="2400" b="1" dirty="0" smtClean="0">
                <a:latin typeface="Candara" panose="020E0502030303020204" pitchFamily="34" charset="0"/>
              </a:rPr>
              <a:t>Credentials Management System</a:t>
            </a:r>
          </a:p>
        </p:txBody>
      </p:sp>
      <p:sp>
        <p:nvSpPr>
          <p:cNvPr id="5"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170716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800" dirty="0" smtClean="0"/>
              <a:t>The User Registration Portal (URP)</a:t>
            </a:r>
            <a:endParaRPr lang="en-GB" sz="2000" dirty="0"/>
          </a:p>
        </p:txBody>
      </p:sp>
      <p:sp>
        <p:nvSpPr>
          <p:cNvPr id="7" name="Content Placeholder 6"/>
          <p:cNvSpPr>
            <a:spLocks noGrp="1"/>
          </p:cNvSpPr>
          <p:nvPr>
            <p:ph sz="half" idx="2"/>
          </p:nvPr>
        </p:nvSpPr>
        <p:spPr>
          <a:xfrm>
            <a:off x="251520" y="1052736"/>
            <a:ext cx="8784976" cy="786507"/>
          </a:xfrm>
          <a:noFill/>
        </p:spPr>
        <p:txBody>
          <a:bodyPr/>
          <a:lstStyle/>
          <a:p>
            <a:pPr algn="just"/>
            <a:r>
              <a:rPr lang="en-GB" sz="2400" dirty="0" smtClean="0">
                <a:latin typeface="Candara" panose="020E0502030303020204" pitchFamily="34" charset="0"/>
              </a:rPr>
              <a:t>The </a:t>
            </a:r>
            <a:r>
              <a:rPr lang="en-GB" sz="2400" b="1" dirty="0" smtClean="0">
                <a:latin typeface="Candara" panose="020E0502030303020204" pitchFamily="34" charset="0"/>
              </a:rPr>
              <a:t>URP</a:t>
            </a:r>
            <a:r>
              <a:rPr lang="en-GB" sz="2400" dirty="0" smtClean="0">
                <a:latin typeface="Candara" panose="020E0502030303020204" pitchFamily="34" charset="0"/>
              </a:rPr>
              <a:t> is the entry point to access the Service and uses the </a:t>
            </a:r>
            <a:r>
              <a:rPr lang="en-GB" sz="2400" smtClean="0">
                <a:latin typeface="Candara" panose="020E0502030303020204" pitchFamily="34" charset="0"/>
              </a:rPr>
              <a:t>available applications</a:t>
            </a:r>
            <a:endParaRPr lang="en-GB" sz="2400" dirty="0" smtClean="0">
              <a:latin typeface="Candara" panose="020E0502030303020204" pitchFamily="34" charset="0"/>
            </a:endParaRPr>
          </a:p>
        </p:txBody>
      </p:sp>
      <p:pic>
        <p:nvPicPr>
          <p:cNvPr id="12" name="Picture 8"/>
          <p:cNvPicPr>
            <a:picLocks noChangeAspect="1"/>
          </p:cNvPicPr>
          <p:nvPr/>
        </p:nvPicPr>
        <p:blipFill>
          <a:blip r:embed="rId3"/>
          <a:stretch>
            <a:fillRect/>
          </a:stretch>
        </p:blipFill>
        <p:spPr>
          <a:xfrm>
            <a:off x="1403648" y="1916832"/>
            <a:ext cx="1008112" cy="1008112"/>
          </a:xfrm>
          <a:prstGeom prst="rect">
            <a:avLst/>
          </a:prstGeom>
        </p:spPr>
      </p:pic>
      <p:sp>
        <p:nvSpPr>
          <p:cNvPr id="13" name="Rounded Rectangle 12"/>
          <p:cNvSpPr/>
          <p:nvPr/>
        </p:nvSpPr>
        <p:spPr>
          <a:xfrm>
            <a:off x="4211960" y="1783978"/>
            <a:ext cx="1889956" cy="1224136"/>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ndara" panose="020E0502030303020204" pitchFamily="34" charset="0"/>
              </a:rPr>
              <a:t>User</a:t>
            </a:r>
            <a:br>
              <a:rPr lang="en-US" dirty="0" smtClean="0">
                <a:latin typeface="Candara" panose="020E0502030303020204" pitchFamily="34" charset="0"/>
              </a:rPr>
            </a:br>
            <a:r>
              <a:rPr lang="en-US" dirty="0" smtClean="0">
                <a:latin typeface="Candara" panose="020E0502030303020204" pitchFamily="34" charset="0"/>
              </a:rPr>
              <a:t> Registration Portal (URP)</a:t>
            </a:r>
            <a:br>
              <a:rPr lang="en-US" dirty="0" smtClean="0">
                <a:latin typeface="Candara" panose="020E0502030303020204" pitchFamily="34" charset="0"/>
              </a:rPr>
            </a:br>
            <a:r>
              <a:rPr lang="en-US" sz="1600" b="1" dirty="0" smtClean="0">
                <a:latin typeface="Candara" panose="020E0502030303020204" pitchFamily="34" charset="0"/>
              </a:rPr>
              <a:t>access.egi.eu</a:t>
            </a:r>
            <a:endParaRPr lang="en-US" b="1" dirty="0">
              <a:latin typeface="Candara" panose="020E0502030303020204" pitchFamily="34" charset="0"/>
            </a:endParaRPr>
          </a:p>
        </p:txBody>
      </p:sp>
      <p:cxnSp>
        <p:nvCxnSpPr>
          <p:cNvPr id="14" name="Straight Arrow Connector 17"/>
          <p:cNvCxnSpPr/>
          <p:nvPr/>
        </p:nvCxnSpPr>
        <p:spPr>
          <a:xfrm>
            <a:off x="2272105" y="2576066"/>
            <a:ext cx="215587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5" name="Immagin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216026"/>
            <a:ext cx="10001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p:cNvGrpSpPr/>
          <p:nvPr/>
        </p:nvGrpSpPr>
        <p:grpSpPr>
          <a:xfrm>
            <a:off x="2272105" y="1988840"/>
            <a:ext cx="1075759" cy="325984"/>
            <a:chOff x="1768049" y="2132856"/>
            <a:chExt cx="1075759" cy="325984"/>
          </a:xfrm>
        </p:grpSpPr>
        <p:pic>
          <p:nvPicPr>
            <p:cNvPr id="16" name="Picture 12" descr="http://www.eu-emi.eu/image/image_gallery?uuid=b241911a-8d40-4f49-8b5d-3789250404a6&amp;groupId=14057&amp;t=12918981231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0612" y="2154454"/>
              <a:ext cx="453196" cy="2644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upload.wikimedia.org/wikipedia/commons/thumb/c/c2/F_icon.svg/2000px-F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5376" y="2172745"/>
              <a:ext cx="237294" cy="2462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images.dailytech.com/frontpage/fp__G_is_For_Google_New_Logo_Thum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8049" y="2132856"/>
              <a:ext cx="314185" cy="32598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Vertical Scroll 37"/>
          <p:cNvSpPr/>
          <p:nvPr/>
        </p:nvSpPr>
        <p:spPr>
          <a:xfrm>
            <a:off x="3419872" y="1722335"/>
            <a:ext cx="720080" cy="698553"/>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URP AUP</a:t>
            </a:r>
            <a:endParaRPr lang="en-US" sz="1400" dirty="0"/>
          </a:p>
        </p:txBody>
      </p:sp>
      <p:sp>
        <p:nvSpPr>
          <p:cNvPr id="20" name="Content Placeholder 6"/>
          <p:cNvSpPr txBox="1">
            <a:spLocks/>
          </p:cNvSpPr>
          <p:nvPr/>
        </p:nvSpPr>
        <p:spPr>
          <a:xfrm>
            <a:off x="251520" y="2930525"/>
            <a:ext cx="8784976" cy="1362571"/>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smtClean="0">
                <a:latin typeface="Candara" panose="020E0502030303020204" pitchFamily="34" charset="0"/>
              </a:rPr>
              <a:t>The user:</a:t>
            </a:r>
          </a:p>
          <a:p>
            <a:pPr lvl="1" algn="just"/>
            <a:r>
              <a:rPr lang="en-GB" sz="1800" dirty="0" smtClean="0">
                <a:latin typeface="Candara" panose="020E0502030303020204" pitchFamily="34" charset="0"/>
              </a:rPr>
              <a:t>Logs in using his/her social accounts OR with EGI SSO accounts</a:t>
            </a:r>
          </a:p>
          <a:p>
            <a:pPr lvl="1" algn="just"/>
            <a:r>
              <a:rPr lang="en-GB" sz="1800" dirty="0" smtClean="0">
                <a:latin typeface="Candara" panose="020E0502030303020204" pitchFamily="34" charset="0"/>
              </a:rPr>
              <a:t>Provides background information (affiliation, research use case, links)</a:t>
            </a:r>
          </a:p>
          <a:p>
            <a:pPr lvl="1" algn="just"/>
            <a:r>
              <a:rPr lang="en-GB" sz="1800" dirty="0" smtClean="0">
                <a:latin typeface="Candara" panose="020E0502030303020204" pitchFamily="34" charset="0"/>
              </a:rPr>
              <a:t>Submits a request for application access with resource allocation</a:t>
            </a:r>
          </a:p>
        </p:txBody>
      </p:sp>
      <p:sp>
        <p:nvSpPr>
          <p:cNvPr id="21" name="Content Placeholder 6"/>
          <p:cNvSpPr txBox="1">
            <a:spLocks/>
          </p:cNvSpPr>
          <p:nvPr/>
        </p:nvSpPr>
        <p:spPr>
          <a:xfrm>
            <a:off x="251520" y="4365104"/>
            <a:ext cx="8784976" cy="1008112"/>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smtClean="0">
                <a:latin typeface="Candara" panose="020E0502030303020204" pitchFamily="34" charset="0"/>
              </a:rPr>
              <a:t>EGI/NGIs:</a:t>
            </a:r>
          </a:p>
          <a:p>
            <a:pPr lvl="1" algn="just"/>
            <a:r>
              <a:rPr lang="en-GB" sz="1800" dirty="0" smtClean="0">
                <a:latin typeface="Candara" panose="020E0502030303020204" pitchFamily="34" charset="0"/>
              </a:rPr>
              <a:t>Approves the user request (remote identity vetting whenever possible)</a:t>
            </a:r>
          </a:p>
          <a:p>
            <a:pPr lvl="1" algn="just"/>
            <a:r>
              <a:rPr lang="en-GB" sz="1800" dirty="0" smtClean="0">
                <a:latin typeface="Candara" panose="020E0502030303020204" pitchFamily="34" charset="0"/>
              </a:rPr>
              <a:t>Monitors application/resource usage</a:t>
            </a:r>
          </a:p>
          <a:p>
            <a:pPr lvl="1" algn="just"/>
            <a:endParaRPr lang="en-GB" sz="1800" dirty="0" smtClean="0">
              <a:latin typeface="Candara" panose="020E0502030303020204" pitchFamily="34" charset="0"/>
            </a:endParaRPr>
          </a:p>
        </p:txBody>
      </p:sp>
      <p:sp>
        <p:nvSpPr>
          <p:cNvPr id="22" name="Content Placeholder 6"/>
          <p:cNvSpPr txBox="1">
            <a:spLocks/>
          </p:cNvSpPr>
          <p:nvPr/>
        </p:nvSpPr>
        <p:spPr>
          <a:xfrm>
            <a:off x="251520" y="5517232"/>
            <a:ext cx="8784976" cy="1008112"/>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smtClean="0">
                <a:latin typeface="Candara" panose="020E0502030303020204" pitchFamily="34" charset="0"/>
              </a:rPr>
              <a:t>After the user’s request is approved, an </a:t>
            </a:r>
            <a:r>
              <a:rPr lang="en-GB" sz="2000" b="1" dirty="0" smtClean="0">
                <a:latin typeface="Candara" panose="020E0502030303020204" pitchFamily="34" charset="0"/>
              </a:rPr>
              <a:t>unique UID</a:t>
            </a:r>
            <a:r>
              <a:rPr lang="en-GB" sz="2000" dirty="0" smtClean="0">
                <a:latin typeface="Candara" panose="020E0502030303020204" pitchFamily="34" charset="0"/>
              </a:rPr>
              <a:t> is assigned to uniquely identify the user across all the service components</a:t>
            </a:r>
            <a:endParaRPr lang="en-GB" sz="1600" dirty="0" smtClean="0">
              <a:latin typeface="Candara" panose="020E0502030303020204" pitchFamily="34" charset="0"/>
            </a:endParaRPr>
          </a:p>
        </p:txBody>
      </p:sp>
      <p:sp>
        <p:nvSpPr>
          <p:cNvPr id="23" name="TextBox 50"/>
          <p:cNvSpPr txBox="1"/>
          <p:nvPr/>
        </p:nvSpPr>
        <p:spPr>
          <a:xfrm>
            <a:off x="6562079" y="2267580"/>
            <a:ext cx="1034257" cy="369332"/>
          </a:xfrm>
          <a:prstGeom prst="rect">
            <a:avLst/>
          </a:prstGeom>
          <a:noFill/>
        </p:spPr>
        <p:txBody>
          <a:bodyPr wrap="none" rtlCol="0">
            <a:spAutoFit/>
          </a:bodyPr>
          <a:lstStyle/>
          <a:p>
            <a:pPr algn="ctr"/>
            <a:r>
              <a:rPr lang="en-GB" b="1" dirty="0" smtClean="0">
                <a:solidFill>
                  <a:schemeClr val="accent1">
                    <a:lumMod val="75000"/>
                  </a:schemeClr>
                </a:solidFill>
              </a:rPr>
              <a:t>User UID</a:t>
            </a:r>
            <a:endParaRPr lang="en-GB" b="1" dirty="0">
              <a:solidFill>
                <a:schemeClr val="accent1">
                  <a:lumMod val="75000"/>
                </a:schemeClr>
              </a:solidFill>
            </a:endParaRPr>
          </a:p>
        </p:txBody>
      </p:sp>
      <p:sp>
        <p:nvSpPr>
          <p:cNvPr id="24"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4062336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How to access the </a:t>
            </a:r>
            <a:r>
              <a:rPr lang="en-GB" sz="3100" dirty="0" err="1" smtClean="0"/>
              <a:t>AoD</a:t>
            </a:r>
            <a:r>
              <a:rPr lang="en-GB" sz="3100" dirty="0" smtClean="0"/>
              <a:t> service ?</a:t>
            </a:r>
            <a:br>
              <a:rPr lang="en-GB" sz="3100" dirty="0" smtClean="0"/>
            </a:br>
            <a:r>
              <a:rPr lang="en-GB" sz="2800" dirty="0" smtClean="0">
                <a:hlinkClick r:id="rId2"/>
              </a:rPr>
              <a:t>http</a:t>
            </a:r>
            <a:r>
              <a:rPr lang="en-GB" sz="2800" dirty="0">
                <a:hlinkClick r:id="rId2"/>
              </a:rPr>
              <a:t>://access.egi.eu</a:t>
            </a:r>
            <a:r>
              <a:rPr lang="en-GB" sz="2800" dirty="0"/>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39200"/>
            <a:ext cx="4838840" cy="27218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9" name="Diagram group"/>
          <p:cNvGrpSpPr/>
          <p:nvPr/>
        </p:nvGrpSpPr>
        <p:grpSpPr>
          <a:xfrm>
            <a:off x="2555776" y="3645024"/>
            <a:ext cx="6278551" cy="2545251"/>
            <a:chOff x="1587" y="-706443"/>
            <a:chExt cx="12989153" cy="6242631"/>
          </a:xfrm>
          <a:scene3d>
            <a:camera prst="perspectiveRelaxedModerately" zoom="92000"/>
            <a:lightRig rig="balanced" dir="t">
              <a:rot lat="0" lon="0" rev="12700000"/>
            </a:lightRig>
          </a:scene3d>
        </p:grpSpPr>
        <p:grpSp>
          <p:nvGrpSpPr>
            <p:cNvPr id="10" name="Gruppo 9"/>
            <p:cNvGrpSpPr/>
            <p:nvPr/>
          </p:nvGrpSpPr>
          <p:grpSpPr>
            <a:xfrm>
              <a:off x="1587" y="-706443"/>
              <a:ext cx="4123541" cy="6242631"/>
              <a:chOff x="1587" y="-706443"/>
              <a:chExt cx="4123541" cy="6242631"/>
            </a:xfrm>
          </p:grpSpPr>
          <p:sp>
            <p:nvSpPr>
              <p:cNvPr id="17" name="Operazione manuale 16"/>
              <p:cNvSpPr/>
              <p:nvPr/>
            </p:nvSpPr>
            <p:spPr>
              <a:xfrm rot="16200000">
                <a:off x="-1057958" y="353102"/>
                <a:ext cx="6242631" cy="4123541"/>
              </a:xfrm>
              <a:prstGeom prst="flowChartManualOperation">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perazione manuale 4"/>
              <p:cNvSpPr/>
              <p:nvPr/>
            </p:nvSpPr>
            <p:spPr>
              <a:xfrm>
                <a:off x="1587" y="493086"/>
                <a:ext cx="4123541" cy="37455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0" tIns="0" rIns="305222" bIns="0" numCol="1" spcCol="1270" anchor="ctr" anchorCtr="0">
                <a:noAutofit/>
              </a:bodyPr>
              <a:lstStyle/>
              <a:p>
                <a:pPr lvl="0" algn="ctr" defTabSz="2133600">
                  <a:lnSpc>
                    <a:spcPct val="90000"/>
                  </a:lnSpc>
                  <a:spcBef>
                    <a:spcPct val="0"/>
                  </a:spcBef>
                  <a:spcAft>
                    <a:spcPct val="35000"/>
                  </a:spcAft>
                </a:pPr>
                <a:r>
                  <a:rPr lang="en-GB" sz="2000" b="1" kern="1200" noProof="0" dirty="0" smtClean="0">
                    <a:solidFill>
                      <a:srgbClr val="FFFF00"/>
                    </a:solidFill>
                    <a:latin typeface="+mn-lt"/>
                    <a:ea typeface="Verdana" panose="020B0604030504040204" pitchFamily="34" charset="0"/>
                    <a:cs typeface="Verdana" panose="020B0604030504040204" pitchFamily="34" charset="0"/>
                  </a:rPr>
                  <a:t>1.</a:t>
                </a:r>
                <a:br>
                  <a:rPr lang="en-GB" sz="2000" b="1" kern="1200" noProof="0" dirty="0" smtClean="0">
                    <a:solidFill>
                      <a:srgbClr val="FFFF00"/>
                    </a:solidFill>
                    <a:latin typeface="+mn-lt"/>
                    <a:ea typeface="Verdana" panose="020B0604030504040204" pitchFamily="34" charset="0"/>
                    <a:cs typeface="Verdana" panose="020B0604030504040204" pitchFamily="34" charset="0"/>
                  </a:rPr>
                </a:br>
                <a:r>
                  <a:rPr lang="en-GB" sz="2000" b="1" kern="1200" noProof="0" dirty="0" smtClean="0">
                    <a:solidFill>
                      <a:srgbClr val="FFFF00"/>
                    </a:solidFill>
                    <a:latin typeface="+mn-lt"/>
                    <a:ea typeface="Verdana" panose="020B0604030504040204" pitchFamily="34" charset="0"/>
                    <a:cs typeface="Verdana" panose="020B0604030504040204" pitchFamily="34" charset="0"/>
                  </a:rPr>
                  <a:t>Register with </a:t>
                </a:r>
                <a:r>
                  <a:rPr lang="en-GB" sz="2000" b="1" dirty="0" smtClean="0">
                    <a:solidFill>
                      <a:srgbClr val="FFFF00"/>
                    </a:solidFill>
                    <a:ea typeface="Verdana" panose="020B0604030504040204" pitchFamily="34" charset="0"/>
                    <a:cs typeface="Verdana" panose="020B0604030504040204" pitchFamily="34" charset="0"/>
                  </a:rPr>
                  <a:t>social or </a:t>
                </a:r>
                <a:r>
                  <a:rPr lang="en-GB" sz="2000" b="1" kern="1200" noProof="0" dirty="0" smtClean="0">
                    <a:solidFill>
                      <a:srgbClr val="FFFF00"/>
                    </a:solidFill>
                    <a:latin typeface="+mn-lt"/>
                    <a:ea typeface="Verdana" panose="020B0604030504040204" pitchFamily="34" charset="0"/>
                    <a:cs typeface="Verdana" panose="020B0604030504040204" pitchFamily="34" charset="0"/>
                  </a:rPr>
                  <a:t>EGI SSO account</a:t>
                </a:r>
                <a:endParaRPr lang="en-GB" sz="2000" b="1" kern="1200" noProof="0" dirty="0">
                  <a:solidFill>
                    <a:srgbClr val="FFFF00"/>
                  </a:solidFill>
                  <a:latin typeface="+mn-lt"/>
                  <a:ea typeface="Verdana" panose="020B0604030504040204" pitchFamily="34" charset="0"/>
                  <a:cs typeface="Verdana" panose="020B0604030504040204" pitchFamily="34" charset="0"/>
                </a:endParaRPr>
              </a:p>
            </p:txBody>
          </p:sp>
        </p:grpSp>
        <p:grpSp>
          <p:nvGrpSpPr>
            <p:cNvPr id="11" name="Gruppo 10"/>
            <p:cNvGrpSpPr/>
            <p:nvPr/>
          </p:nvGrpSpPr>
          <p:grpSpPr>
            <a:xfrm>
              <a:off x="4434392" y="-706443"/>
              <a:ext cx="4123541" cy="6242631"/>
              <a:chOff x="4434392" y="-706443"/>
              <a:chExt cx="4123541" cy="6242631"/>
            </a:xfrm>
          </p:grpSpPr>
          <p:sp>
            <p:nvSpPr>
              <p:cNvPr id="15" name="Operazione manuale 14"/>
              <p:cNvSpPr/>
              <p:nvPr/>
            </p:nvSpPr>
            <p:spPr>
              <a:xfrm rot="16200000">
                <a:off x="3374847" y="353102"/>
                <a:ext cx="6242631" cy="4123541"/>
              </a:xfrm>
              <a:prstGeom prst="flowChartManualOperation">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Operazione manuale 6"/>
              <p:cNvSpPr/>
              <p:nvPr/>
            </p:nvSpPr>
            <p:spPr>
              <a:xfrm>
                <a:off x="4434392" y="542083"/>
                <a:ext cx="4123541" cy="37455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0" tIns="0" rIns="305222" bIns="0" numCol="1" spcCol="1270" anchor="ctr" anchorCtr="0">
                <a:noAutofit/>
              </a:bodyPr>
              <a:lstStyle/>
              <a:p>
                <a:pPr lvl="0" algn="ctr" defTabSz="2133600">
                  <a:lnSpc>
                    <a:spcPct val="90000"/>
                  </a:lnSpc>
                  <a:spcBef>
                    <a:spcPct val="0"/>
                  </a:spcBef>
                  <a:spcAft>
                    <a:spcPct val="35000"/>
                  </a:spcAft>
                </a:pPr>
                <a:r>
                  <a:rPr lang="en-GB" sz="2000" b="1" kern="1200" noProof="0" dirty="0" smtClean="0">
                    <a:solidFill>
                      <a:srgbClr val="FFFF00"/>
                    </a:solidFill>
                    <a:latin typeface="+mn-lt"/>
                  </a:rPr>
                  <a:t>2.</a:t>
                </a:r>
                <a:br>
                  <a:rPr lang="en-GB" sz="2000" b="1" kern="1200" noProof="0" dirty="0" smtClean="0">
                    <a:solidFill>
                      <a:srgbClr val="FFFF00"/>
                    </a:solidFill>
                    <a:latin typeface="+mn-lt"/>
                  </a:rPr>
                </a:br>
                <a:r>
                  <a:rPr lang="en-GB" sz="2000" b="1" kern="1200" noProof="0" dirty="0" smtClean="0">
                    <a:solidFill>
                      <a:srgbClr val="FFFF00"/>
                    </a:solidFill>
                    <a:latin typeface="+mn-lt"/>
                  </a:rPr>
                  <a:t>Complete user profile and submit access request</a:t>
                </a:r>
                <a:endParaRPr lang="en-GB" sz="2000" b="1" kern="1200" noProof="0" dirty="0">
                  <a:solidFill>
                    <a:srgbClr val="FFFF00"/>
                  </a:solidFill>
                  <a:latin typeface="+mn-lt"/>
                </a:endParaRPr>
              </a:p>
            </p:txBody>
          </p:sp>
        </p:grpSp>
        <p:grpSp>
          <p:nvGrpSpPr>
            <p:cNvPr id="12" name="Gruppo 11"/>
            <p:cNvGrpSpPr/>
            <p:nvPr/>
          </p:nvGrpSpPr>
          <p:grpSpPr>
            <a:xfrm>
              <a:off x="8867199" y="-706443"/>
              <a:ext cx="4123541" cy="6242631"/>
              <a:chOff x="8867199" y="-706443"/>
              <a:chExt cx="4123541" cy="6242631"/>
            </a:xfrm>
          </p:grpSpPr>
          <p:sp>
            <p:nvSpPr>
              <p:cNvPr id="13" name="Operazione manuale 12"/>
              <p:cNvSpPr/>
              <p:nvPr/>
            </p:nvSpPr>
            <p:spPr>
              <a:xfrm rot="16200000">
                <a:off x="7807654" y="353102"/>
                <a:ext cx="6242631" cy="4123541"/>
              </a:xfrm>
              <a:prstGeom prst="flowChartManualOperation">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perazione manuale 8"/>
              <p:cNvSpPr/>
              <p:nvPr/>
            </p:nvSpPr>
            <p:spPr>
              <a:xfrm>
                <a:off x="8867199" y="542083"/>
                <a:ext cx="4123541" cy="37455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0" tIns="0" rIns="305222" bIns="0" numCol="1" spcCol="1270" anchor="ctr" anchorCtr="0">
                <a:noAutofit/>
              </a:bodyPr>
              <a:lstStyle/>
              <a:p>
                <a:pPr lvl="0" algn="ctr" defTabSz="2133600">
                  <a:lnSpc>
                    <a:spcPct val="90000"/>
                  </a:lnSpc>
                  <a:spcBef>
                    <a:spcPct val="0"/>
                  </a:spcBef>
                  <a:spcAft>
                    <a:spcPct val="35000"/>
                  </a:spcAft>
                </a:pPr>
                <a:r>
                  <a:rPr lang="en-GB" sz="2000" b="1" kern="1200" noProof="0" dirty="0" smtClean="0">
                    <a:solidFill>
                      <a:srgbClr val="FFFF00"/>
                    </a:solidFill>
                    <a:latin typeface="+mn-lt"/>
                  </a:rPr>
                  <a:t>3. </a:t>
                </a:r>
                <a:br>
                  <a:rPr lang="en-GB" sz="2000" b="1" kern="1200" noProof="0" dirty="0" smtClean="0">
                    <a:solidFill>
                      <a:srgbClr val="FFFF00"/>
                    </a:solidFill>
                    <a:latin typeface="+mn-lt"/>
                  </a:rPr>
                </a:br>
                <a:r>
                  <a:rPr lang="en-GB" sz="2000" b="1" kern="1200" noProof="0" dirty="0" smtClean="0">
                    <a:solidFill>
                      <a:srgbClr val="FFFF00"/>
                    </a:solidFill>
                    <a:latin typeface="+mn-lt"/>
                  </a:rPr>
                  <a:t>Access or develop applications</a:t>
                </a:r>
                <a:endParaRPr lang="en-GB" sz="2000" b="1" kern="1200" noProof="0" dirty="0">
                  <a:solidFill>
                    <a:srgbClr val="FFFF00"/>
                  </a:solidFill>
                  <a:latin typeface="+mn-lt"/>
                </a:endParaRPr>
              </a:p>
            </p:txBody>
          </p:sp>
        </p:grpSp>
      </p:grpSp>
      <p:sp>
        <p:nvSpPr>
          <p:cNvPr id="20"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
        <p:nvSpPr>
          <p:cNvPr id="19" name="CasellaDiTesto 18"/>
          <p:cNvSpPr txBox="1"/>
          <p:nvPr/>
        </p:nvSpPr>
        <p:spPr>
          <a:xfrm>
            <a:off x="5076056" y="2708920"/>
            <a:ext cx="4091224" cy="307777"/>
          </a:xfrm>
          <a:prstGeom prst="rect">
            <a:avLst/>
          </a:prstGeom>
          <a:noFill/>
        </p:spPr>
        <p:txBody>
          <a:bodyPr wrap="square" rtlCol="0">
            <a:spAutoFit/>
          </a:bodyPr>
          <a:lstStyle/>
          <a:p>
            <a:r>
              <a:rPr lang="en-GB" sz="1400" dirty="0" smtClean="0"/>
              <a:t>Approval by distributed Support Team</a:t>
            </a:r>
            <a:endParaRPr lang="en-GB" sz="1400" dirty="0"/>
          </a:p>
        </p:txBody>
      </p:sp>
      <p:sp>
        <p:nvSpPr>
          <p:cNvPr id="3" name="Down Arrow 2"/>
          <p:cNvSpPr/>
          <p:nvPr/>
        </p:nvSpPr>
        <p:spPr>
          <a:xfrm>
            <a:off x="6084168" y="3068960"/>
            <a:ext cx="720080" cy="1080120"/>
          </a:xfrm>
          <a:prstGeom prst="down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081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82350"/>
            <a:ext cx="4007771" cy="4187139"/>
          </a:xfrm>
          <a:prstGeom prst="rect">
            <a:avLst/>
          </a:prstGeom>
          <a:noFill/>
          <a:ln w="9525">
            <a:noFill/>
            <a:miter lim="800000"/>
            <a:headEnd/>
            <a:tailEnd/>
          </a:ln>
          <a:extLst/>
        </p:spPr>
      </p:pic>
      <p:sp>
        <p:nvSpPr>
          <p:cNvPr id="6" name="Title 5"/>
          <p:cNvSpPr>
            <a:spLocks noGrp="1"/>
          </p:cNvSpPr>
          <p:nvPr>
            <p:ph type="title"/>
          </p:nvPr>
        </p:nvSpPr>
        <p:spPr/>
        <p:txBody>
          <a:bodyPr>
            <a:normAutofit/>
          </a:bodyPr>
          <a:lstStyle/>
          <a:p>
            <a:r>
              <a:rPr lang="en-GB" sz="2800" dirty="0" smtClean="0"/>
              <a:t>Compute and storage resources</a:t>
            </a:r>
            <a:endParaRPr lang="en-GB" sz="2000" dirty="0"/>
          </a:p>
        </p:txBody>
      </p:sp>
      <p:sp>
        <p:nvSpPr>
          <p:cNvPr id="5" name="Content Placeholder 6"/>
          <p:cNvSpPr txBox="1">
            <a:spLocks/>
          </p:cNvSpPr>
          <p:nvPr/>
        </p:nvSpPr>
        <p:spPr>
          <a:xfrm>
            <a:off x="107504" y="1268760"/>
            <a:ext cx="8352928" cy="1584176"/>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a:latin typeface="Candara" panose="020E0502030303020204" pitchFamily="34" charset="0"/>
              </a:rPr>
              <a:t>The </a:t>
            </a:r>
            <a:r>
              <a:rPr lang="en-GB" sz="2400" b="1" dirty="0">
                <a:latin typeface="Candara" panose="020E0502030303020204" pitchFamily="34" charset="0"/>
              </a:rPr>
              <a:t>pre-</a:t>
            </a:r>
            <a:r>
              <a:rPr lang="en-GB" sz="2400" b="1" dirty="0" smtClean="0">
                <a:latin typeface="Candara" panose="020E0502030303020204" pitchFamily="34" charset="0"/>
              </a:rPr>
              <a:t>allocated, open </a:t>
            </a:r>
            <a:r>
              <a:rPr lang="en-GB" sz="2400" b="1" dirty="0">
                <a:latin typeface="Candara" panose="020E0502030303020204" pitchFamily="34" charset="0"/>
              </a:rPr>
              <a:t>pool of resources</a:t>
            </a:r>
            <a:r>
              <a:rPr lang="en-GB" sz="2400" dirty="0">
                <a:latin typeface="Candara" panose="020E0502030303020204" pitchFamily="34" charset="0"/>
              </a:rPr>
              <a:t> is operated by various geographically distributed EGI Resource </a:t>
            </a:r>
            <a:r>
              <a:rPr lang="en-GB" sz="2400" dirty="0" smtClean="0">
                <a:latin typeface="Candara" panose="020E0502030303020204" pitchFamily="34" charset="0"/>
              </a:rPr>
              <a:t>Centres </a:t>
            </a:r>
          </a:p>
        </p:txBody>
      </p:sp>
      <p:sp>
        <p:nvSpPr>
          <p:cNvPr id="19" name="Rounded Rectangle 6"/>
          <p:cNvSpPr/>
          <p:nvPr/>
        </p:nvSpPr>
        <p:spPr>
          <a:xfrm>
            <a:off x="5091476" y="2757121"/>
            <a:ext cx="3368956" cy="3240360"/>
          </a:xfrm>
          <a:prstGeom prst="round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4110956"/>
            <a:ext cx="1324468" cy="551862"/>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4845353"/>
            <a:ext cx="2058938" cy="641397"/>
          </a:xfrm>
          <a:prstGeom prst="rect">
            <a:avLst/>
          </a:prstGeom>
        </p:spPr>
      </p:pic>
      <p:pic>
        <p:nvPicPr>
          <p:cNvPr id="15" name="Picture 2" descr="Screen Shot 2016-04-14 at 17.28.0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242" y="4023062"/>
            <a:ext cx="944946" cy="792088"/>
          </a:xfrm>
          <a:prstGeom prst="rect">
            <a:avLst/>
          </a:prstGeom>
        </p:spPr>
      </p:pic>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4907" y="4735177"/>
            <a:ext cx="735045" cy="727184"/>
          </a:xfrm>
          <a:prstGeom prst="rect">
            <a:avLst/>
          </a:prstGeom>
        </p:spPr>
      </p:pic>
      <p:pic>
        <p:nvPicPr>
          <p:cNvPr id="17"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9434" y="4065540"/>
            <a:ext cx="1326582" cy="642693"/>
          </a:xfrm>
          <a:prstGeom prst="rect">
            <a:avLst/>
          </a:prstGeom>
        </p:spPr>
      </p:pic>
      <p:sp>
        <p:nvSpPr>
          <p:cNvPr id="18"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
        <p:nvSpPr>
          <p:cNvPr id="4" name="Rectangle 3"/>
          <p:cNvSpPr/>
          <p:nvPr/>
        </p:nvSpPr>
        <p:spPr>
          <a:xfrm>
            <a:off x="323528" y="2204864"/>
            <a:ext cx="4248472" cy="1200329"/>
          </a:xfrm>
          <a:prstGeom prst="rect">
            <a:avLst/>
          </a:prstGeom>
        </p:spPr>
        <p:txBody>
          <a:bodyPr wrap="square">
            <a:spAutoFit/>
          </a:bodyPr>
          <a:lstStyle/>
          <a:p>
            <a:pPr marL="742950" lvl="1" indent="-285750" algn="just">
              <a:buFont typeface="Arial"/>
              <a:buChar char="•"/>
            </a:pPr>
            <a:r>
              <a:rPr lang="en-GB" dirty="0">
                <a:latin typeface="Candara" panose="020E0502030303020204" pitchFamily="34" charset="0"/>
              </a:rPr>
              <a:t>both cloud and HTC resource centres have accepted to enable the </a:t>
            </a:r>
            <a:r>
              <a:rPr lang="en-GB" dirty="0" err="1">
                <a:latin typeface="Candara" panose="020E0502030303020204" pitchFamily="34" charset="0"/>
              </a:rPr>
              <a:t>vo.access.egi.eu</a:t>
            </a:r>
            <a:r>
              <a:rPr lang="en-GB" dirty="0">
                <a:latin typeface="Candara" panose="020E0502030303020204" pitchFamily="34" charset="0"/>
              </a:rPr>
              <a:t> VO on their resources. </a:t>
            </a:r>
          </a:p>
        </p:txBody>
      </p:sp>
    </p:spTree>
    <p:extLst>
      <p:ext uri="{BB962C8B-B14F-4D97-AF65-F5344CB8AC3E}">
        <p14:creationId xmlns:p14="http://schemas.microsoft.com/office/powerpoint/2010/main" val="150972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1640" y="188640"/>
            <a:ext cx="7704856" cy="850106"/>
          </a:xfrm>
        </p:spPr>
        <p:txBody>
          <a:bodyPr>
            <a:noAutofit/>
          </a:bodyPr>
          <a:lstStyle/>
          <a:p>
            <a:r>
              <a:rPr lang="en-GB" sz="2800" dirty="0" smtClean="0"/>
              <a:t>Science Gateways/VREs</a:t>
            </a:r>
            <a:endParaRPr lang="en-GB" sz="2800" dirty="0"/>
          </a:p>
        </p:txBody>
      </p:sp>
      <p:sp>
        <p:nvSpPr>
          <p:cNvPr id="7" name="Content Placeholder 6"/>
          <p:cNvSpPr>
            <a:spLocks noGrp="1"/>
          </p:cNvSpPr>
          <p:nvPr>
            <p:ph sz="half" idx="2"/>
          </p:nvPr>
        </p:nvSpPr>
        <p:spPr>
          <a:xfrm>
            <a:off x="251520" y="1124744"/>
            <a:ext cx="8687504" cy="4680520"/>
          </a:xfrm>
          <a:noFill/>
        </p:spPr>
        <p:txBody>
          <a:bodyPr/>
          <a:lstStyle/>
          <a:p>
            <a:pPr marL="457200" indent="-457200" algn="just">
              <a:buFont typeface="+mj-lt"/>
              <a:buAutoNum type="arabicPeriod"/>
            </a:pPr>
            <a:r>
              <a:rPr lang="en-GB" sz="2400" dirty="0" smtClean="0">
                <a:latin typeface="Candara" panose="020E0502030303020204" pitchFamily="34" charset="0"/>
              </a:rPr>
              <a:t>To access and use pre-defined applications</a:t>
            </a:r>
          </a:p>
          <a:p>
            <a:pPr marL="457200" indent="-457200" algn="just">
              <a:buFont typeface="+mj-lt"/>
              <a:buAutoNum type="arabicPeriod"/>
            </a:pPr>
            <a:r>
              <a:rPr lang="en-GB" sz="2400" dirty="0" smtClean="0">
                <a:latin typeface="Candara" panose="020E0502030303020204" pitchFamily="34" charset="0"/>
              </a:rPr>
              <a:t>To port additional applications, such as </a:t>
            </a:r>
          </a:p>
          <a:p>
            <a:pPr lvl="1" algn="just"/>
            <a:r>
              <a:rPr lang="en-GB" sz="2000" dirty="0" smtClean="0">
                <a:latin typeface="Candara" panose="020E0502030303020204" pitchFamily="34" charset="0"/>
              </a:rPr>
              <a:t>Computational workflows or parameter sweeps </a:t>
            </a:r>
            <a:r>
              <a:rPr lang="en-GB" sz="2000" dirty="0" smtClean="0">
                <a:latin typeface="Candara" panose="020E0502030303020204" pitchFamily="34" charset="0"/>
                <a:sym typeface="Wingdings"/>
              </a:rPr>
              <a:t> WS-PGRADE</a:t>
            </a:r>
          </a:p>
          <a:p>
            <a:pPr lvl="1" algn="just"/>
            <a:r>
              <a:rPr lang="en-GB" sz="2000" dirty="0" smtClean="0">
                <a:latin typeface="Candara" panose="020E0502030303020204" pitchFamily="34" charset="0"/>
                <a:sym typeface="Wingdings"/>
              </a:rPr>
              <a:t>Applications with rich GUI  Catania Science Gateway</a:t>
            </a:r>
          </a:p>
          <a:p>
            <a:pPr lvl="1" algn="just"/>
            <a:r>
              <a:rPr lang="en-GB" sz="2000" dirty="0" smtClean="0">
                <a:latin typeface="Candara" panose="020E0502030303020204" pitchFamily="34" charset="0"/>
                <a:sym typeface="Wingdings"/>
              </a:rPr>
              <a:t>Cloud applications  EC3</a:t>
            </a:r>
            <a:endParaRPr lang="en-GB" sz="2000" dirty="0" smtClean="0">
              <a:latin typeface="Candara" panose="020E0502030303020204" pitchFamily="34" charset="0"/>
            </a:endParaRPr>
          </a:p>
          <a:p>
            <a:pPr algn="just"/>
            <a:endParaRPr lang="en-GB" sz="2400" dirty="0" smtClean="0">
              <a:latin typeface="Candara" panose="020E0502030303020204" pitchFamily="34" charset="0"/>
            </a:endParaRPr>
          </a:p>
          <a:p>
            <a:pPr algn="just"/>
            <a:r>
              <a:rPr lang="en-GB" sz="2400" dirty="0" smtClean="0">
                <a:latin typeface="Candara" panose="020E0502030303020204" pitchFamily="34" charset="0"/>
              </a:rPr>
              <a:t>Science Gateways/Portals are configured to:</a:t>
            </a:r>
          </a:p>
          <a:p>
            <a:pPr lvl="1" algn="just"/>
            <a:r>
              <a:rPr lang="en-GB" b="1" dirty="0" smtClean="0">
                <a:latin typeface="Candara" panose="020E0502030303020204" pitchFamily="34" charset="0"/>
              </a:rPr>
              <a:t>Consume</a:t>
            </a:r>
            <a:r>
              <a:rPr lang="en-GB" dirty="0" smtClean="0">
                <a:latin typeface="Candara" panose="020E0502030303020204" pitchFamily="34" charset="0"/>
              </a:rPr>
              <a:t> authorization information from the User Registration Portal (user UID) and,</a:t>
            </a:r>
          </a:p>
          <a:p>
            <a:pPr lvl="1" algn="just"/>
            <a:r>
              <a:rPr lang="en-GB" b="1" dirty="0" smtClean="0">
                <a:latin typeface="Candara" panose="020E0502030303020204" pitchFamily="34" charset="0"/>
              </a:rPr>
              <a:t>Generate</a:t>
            </a:r>
            <a:r>
              <a:rPr lang="en-GB" dirty="0" smtClean="0">
                <a:latin typeface="Candara" panose="020E0502030303020204" pitchFamily="34" charset="0"/>
              </a:rPr>
              <a:t> short-term proxies from robot certificates</a:t>
            </a:r>
          </a:p>
          <a:p>
            <a:pPr algn="just"/>
            <a:r>
              <a:rPr lang="en-GB" sz="2400" dirty="0" smtClean="0">
                <a:latin typeface="Candara" panose="020E0502030303020204" pitchFamily="34" charset="0"/>
              </a:rPr>
              <a:t>For the traceability of user identities proxies have been extended creating </a:t>
            </a:r>
            <a:r>
              <a:rPr lang="en-GB" sz="2400" b="1" dirty="0" smtClean="0">
                <a:latin typeface="Candara" panose="020E0502030303020204" pitchFamily="34" charset="0"/>
              </a:rPr>
              <a:t>Per-User Sub-Proxies (PUSP) </a:t>
            </a:r>
            <a:r>
              <a:rPr lang="en-GB" sz="2400" dirty="0" smtClean="0">
                <a:latin typeface="Candara" panose="020E0502030303020204" pitchFamily="34" charset="0"/>
              </a:rPr>
              <a:t>(see next slide)</a:t>
            </a:r>
            <a:endParaRPr lang="en-GB" sz="2400" b="1" dirty="0" smtClean="0">
              <a:latin typeface="Candara" panose="020E0502030303020204" pitchFamily="34" charset="0"/>
            </a:endParaRPr>
          </a:p>
        </p:txBody>
      </p:sp>
      <p:sp>
        <p:nvSpPr>
          <p:cNvPr id="5"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733827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51520" y="1196752"/>
            <a:ext cx="8687504" cy="792088"/>
          </a:xfrm>
          <a:noFill/>
        </p:spPr>
        <p:txBody>
          <a:bodyPr/>
          <a:lstStyle/>
          <a:p>
            <a:pPr marL="0" indent="0" algn="just">
              <a:buNone/>
            </a:pPr>
            <a:r>
              <a:rPr lang="en-GB" sz="2200" dirty="0">
                <a:latin typeface="Candara" panose="020E0502030303020204" pitchFamily="34" charset="0"/>
              </a:rPr>
              <a:t>The </a:t>
            </a:r>
            <a:r>
              <a:rPr lang="en-GB" sz="2200" b="1" dirty="0" smtClean="0">
                <a:latin typeface="Candara" panose="020E0502030303020204" pitchFamily="34" charset="0"/>
              </a:rPr>
              <a:t>Catania Science Gateway (CSG)</a:t>
            </a:r>
            <a:r>
              <a:rPr lang="en-GB" sz="2200" dirty="0">
                <a:latin typeface="Candara" panose="020E0502030303020204" pitchFamily="34" charset="0"/>
              </a:rPr>
              <a:t> </a:t>
            </a:r>
            <a:r>
              <a:rPr lang="en-GB" sz="2200" dirty="0" smtClean="0">
                <a:latin typeface="Candara" panose="020E0502030303020204" pitchFamily="34" charset="0"/>
              </a:rPr>
              <a:t>provides small groups/researchers with the possibility to seamlessly execute scientific applications on the resources supporting the catch-all VO</a:t>
            </a:r>
          </a:p>
        </p:txBody>
      </p:sp>
      <p:sp>
        <p:nvSpPr>
          <p:cNvPr id="11" name="Title 5"/>
          <p:cNvSpPr>
            <a:spLocks noGrp="1"/>
          </p:cNvSpPr>
          <p:nvPr>
            <p:ph type="title"/>
          </p:nvPr>
        </p:nvSpPr>
        <p:spPr>
          <a:xfrm>
            <a:off x="1331640" y="188640"/>
            <a:ext cx="7704856" cy="850106"/>
          </a:xfrm>
        </p:spPr>
        <p:txBody>
          <a:bodyPr>
            <a:noAutofit/>
          </a:bodyPr>
          <a:lstStyle/>
          <a:p>
            <a:r>
              <a:rPr lang="en-GB" sz="2800" dirty="0" smtClean="0"/>
              <a:t>Science Gateway/CSG</a:t>
            </a: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348880"/>
            <a:ext cx="4405455" cy="39093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7646" y="1993709"/>
            <a:ext cx="1751517" cy="172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347" y="3657807"/>
            <a:ext cx="4358148" cy="270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imgene.com/images/Clustal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301002"/>
            <a:ext cx="16668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1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7488832" cy="850106"/>
          </a:xfrm>
        </p:spPr>
        <p:txBody>
          <a:bodyPr>
            <a:normAutofit/>
          </a:bodyPr>
          <a:lstStyle/>
          <a:p>
            <a:r>
              <a:rPr lang="it-IT" sz="2800" dirty="0" smtClean="0"/>
              <a:t>The Catania Science Gateway Framework</a:t>
            </a:r>
            <a:endParaRPr lang="en-GB" sz="2800" dirty="0"/>
          </a:p>
        </p:txBody>
      </p:sp>
      <p:sp>
        <p:nvSpPr>
          <p:cNvPr id="5"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
        <p:nvSpPr>
          <p:cNvPr id="6" name="Freccia bidirezionale verticale 5"/>
          <p:cNvSpPr/>
          <p:nvPr/>
        </p:nvSpPr>
        <p:spPr>
          <a:xfrm flipH="1">
            <a:off x="3362325" y="3684935"/>
            <a:ext cx="201613" cy="346075"/>
          </a:xfrm>
          <a:prstGeom prst="upDownArrow">
            <a:avLst/>
          </a:prstGeom>
          <a:solidFill>
            <a:srgbClr val="0067B1"/>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7" name="Freccia bidirezionale orizzontale 6"/>
          <p:cNvSpPr/>
          <p:nvPr/>
        </p:nvSpPr>
        <p:spPr>
          <a:xfrm>
            <a:off x="6804025" y="3011835"/>
            <a:ext cx="806450" cy="403225"/>
          </a:xfrm>
          <a:prstGeom prst="leftRightArrow">
            <a:avLst/>
          </a:prstGeom>
          <a:solidFill>
            <a:srgbClr val="0067B1"/>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8" name="CasellaDiTesto 49"/>
          <p:cNvSpPr txBox="1">
            <a:spLocks noChangeArrowheads="1"/>
          </p:cNvSpPr>
          <p:nvPr/>
        </p:nvSpPr>
        <p:spPr bwMode="auto">
          <a:xfrm>
            <a:off x="7470775" y="2535585"/>
            <a:ext cx="1041400" cy="101600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000" kern="0" dirty="0">
                <a:solidFill>
                  <a:srgbClr val="FFFFFF"/>
                </a:solidFill>
                <a:latin typeface="Calibri" pitchFamily="34" charset="0"/>
              </a:rPr>
              <a:t>Users</a:t>
            </a:r>
          </a:p>
          <a:p>
            <a:pPr algn="ctr" fontAlgn="auto">
              <a:spcBef>
                <a:spcPts val="0"/>
              </a:spcBef>
              <a:spcAft>
                <a:spcPts val="0"/>
              </a:spcAft>
              <a:defRPr/>
            </a:pPr>
            <a:r>
              <a:rPr lang="en-US" sz="2000" kern="0" dirty="0">
                <a:solidFill>
                  <a:srgbClr val="FFFFFF"/>
                </a:solidFill>
                <a:latin typeface="Calibri" pitchFamily="34" charset="0"/>
              </a:rPr>
              <a:t>Tracking</a:t>
            </a:r>
          </a:p>
          <a:p>
            <a:pPr algn="ctr" fontAlgn="auto">
              <a:spcBef>
                <a:spcPts val="0"/>
              </a:spcBef>
              <a:spcAft>
                <a:spcPts val="0"/>
              </a:spcAft>
              <a:defRPr/>
            </a:pPr>
            <a:r>
              <a:rPr lang="en-US" sz="2000" kern="0" dirty="0">
                <a:solidFill>
                  <a:srgbClr val="FFFFFF"/>
                </a:solidFill>
                <a:latin typeface="Calibri" pitchFamily="34" charset="0"/>
              </a:rPr>
              <a:t>DB</a:t>
            </a:r>
          </a:p>
        </p:txBody>
      </p:sp>
      <p:grpSp>
        <p:nvGrpSpPr>
          <p:cNvPr id="9" name="Gruppo 14"/>
          <p:cNvGrpSpPr>
            <a:grpSpLocks/>
          </p:cNvGrpSpPr>
          <p:nvPr/>
        </p:nvGrpSpPr>
        <p:grpSpPr bwMode="auto">
          <a:xfrm>
            <a:off x="787400" y="1340198"/>
            <a:ext cx="5375275" cy="492125"/>
            <a:chOff x="611560" y="3318397"/>
            <a:chExt cx="5760640" cy="615144"/>
          </a:xfrm>
        </p:grpSpPr>
        <p:sp>
          <p:nvSpPr>
            <p:cNvPr id="10" name="Rettangolo arrotondato 9"/>
            <p:cNvSpPr/>
            <p:nvPr/>
          </p:nvSpPr>
          <p:spPr>
            <a:xfrm>
              <a:off x="611560" y="3429520"/>
              <a:ext cx="5760640" cy="430600"/>
            </a:xfrm>
            <a:prstGeom prst="roundRect">
              <a:avLst/>
            </a:prstGeom>
            <a:solidFill>
              <a:srgbClr val="C00000"/>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11" name="CasellaDiTesto 25"/>
            <p:cNvSpPr txBox="1">
              <a:spLocks noChangeArrowheads="1"/>
            </p:cNvSpPr>
            <p:nvPr/>
          </p:nvSpPr>
          <p:spPr bwMode="auto">
            <a:xfrm>
              <a:off x="1846712" y="3318397"/>
              <a:ext cx="3285233" cy="615144"/>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600" kern="0" dirty="0">
                  <a:solidFill>
                    <a:srgbClr val="FFFFFF"/>
                  </a:solidFill>
                  <a:latin typeface="Calibri" pitchFamily="34" charset="0"/>
                </a:rPr>
                <a:t>Science GW Interface</a:t>
              </a:r>
            </a:p>
          </p:txBody>
        </p:sp>
      </p:grpSp>
      <p:sp>
        <p:nvSpPr>
          <p:cNvPr id="12" name="Rettangolo arrotondato 11"/>
          <p:cNvSpPr/>
          <p:nvPr/>
        </p:nvSpPr>
        <p:spPr>
          <a:xfrm>
            <a:off x="787400" y="3232498"/>
            <a:ext cx="5375275" cy="346075"/>
          </a:xfrm>
          <a:prstGeom prst="roundRect">
            <a:avLst/>
          </a:prstGeom>
          <a:solidFill>
            <a:srgbClr val="C00000"/>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13" name="CasellaDiTesto 19"/>
          <p:cNvSpPr txBox="1">
            <a:spLocks noChangeArrowheads="1"/>
          </p:cNvSpPr>
          <p:nvPr/>
        </p:nvSpPr>
        <p:spPr bwMode="auto">
          <a:xfrm>
            <a:off x="2511425" y="3200748"/>
            <a:ext cx="2438400" cy="4921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600" kern="0" dirty="0">
                <a:solidFill>
                  <a:srgbClr val="FFFFFF"/>
                </a:solidFill>
                <a:latin typeface="Calibri" pitchFamily="34" charset="0"/>
              </a:rPr>
              <a:t>SAGA/JSAGA API</a:t>
            </a:r>
          </a:p>
        </p:txBody>
      </p:sp>
      <p:sp>
        <p:nvSpPr>
          <p:cNvPr id="14" name="Rettangolo arrotondato 13"/>
          <p:cNvSpPr/>
          <p:nvPr/>
        </p:nvSpPr>
        <p:spPr>
          <a:xfrm>
            <a:off x="279400" y="1356073"/>
            <a:ext cx="6438900" cy="2247900"/>
          </a:xfrm>
          <a:prstGeom prst="roundRect">
            <a:avLst/>
          </a:prstGeom>
          <a:noFill/>
          <a:ln w="63500" cap="flat" cmpd="sng" algn="ctr">
            <a:solidFill>
              <a:srgbClr val="0067B1">
                <a:shade val="50000"/>
              </a:srgb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grpSp>
        <p:nvGrpSpPr>
          <p:cNvPr id="15" name="Gruppo 20"/>
          <p:cNvGrpSpPr>
            <a:grpSpLocks/>
          </p:cNvGrpSpPr>
          <p:nvPr/>
        </p:nvGrpSpPr>
        <p:grpSpPr bwMode="auto">
          <a:xfrm>
            <a:off x="2600325" y="2105373"/>
            <a:ext cx="2284413" cy="749300"/>
            <a:chOff x="2555776" y="4077072"/>
            <a:chExt cx="2592288" cy="936104"/>
          </a:xfrm>
        </p:grpSpPr>
        <p:sp>
          <p:nvSpPr>
            <p:cNvPr id="16" name="Rettangolo arrotondato 15"/>
            <p:cNvSpPr/>
            <p:nvPr/>
          </p:nvSpPr>
          <p:spPr>
            <a:xfrm>
              <a:off x="2555776" y="4077072"/>
              <a:ext cx="2592288" cy="936104"/>
            </a:xfrm>
            <a:prstGeom prst="roundRect">
              <a:avLst/>
            </a:prstGeom>
            <a:solidFill>
              <a:srgbClr val="0067B1"/>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17" name="CasellaDiTesto 19"/>
            <p:cNvSpPr txBox="1">
              <a:spLocks noChangeArrowheads="1"/>
            </p:cNvSpPr>
            <p:nvPr/>
          </p:nvSpPr>
          <p:spPr bwMode="auto">
            <a:xfrm>
              <a:off x="2975515" y="4235734"/>
              <a:ext cx="1767222" cy="523584"/>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kern="0" dirty="0">
                  <a:solidFill>
                    <a:srgbClr val="FFFFFF"/>
                  </a:solidFill>
                  <a:latin typeface="Calibri" pitchFamily="34" charset="0"/>
                </a:rPr>
                <a:t>Job Engine</a:t>
              </a:r>
            </a:p>
          </p:txBody>
        </p:sp>
      </p:grpSp>
      <p:grpSp>
        <p:nvGrpSpPr>
          <p:cNvPr id="18" name="Gruppo 23"/>
          <p:cNvGrpSpPr>
            <a:grpSpLocks/>
          </p:cNvGrpSpPr>
          <p:nvPr/>
        </p:nvGrpSpPr>
        <p:grpSpPr bwMode="auto">
          <a:xfrm>
            <a:off x="500063" y="2105373"/>
            <a:ext cx="1835150" cy="749300"/>
            <a:chOff x="303969" y="4077072"/>
            <a:chExt cx="2035783" cy="936104"/>
          </a:xfrm>
        </p:grpSpPr>
        <p:sp>
          <p:nvSpPr>
            <p:cNvPr id="19" name="Rettangolo arrotondato 18"/>
            <p:cNvSpPr/>
            <p:nvPr/>
          </p:nvSpPr>
          <p:spPr>
            <a:xfrm>
              <a:off x="323340" y="4077072"/>
              <a:ext cx="2016412" cy="936104"/>
            </a:xfrm>
            <a:prstGeom prst="roundRect">
              <a:avLst/>
            </a:prstGeom>
            <a:solidFill>
              <a:srgbClr val="0067B1"/>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20" name="CasellaDiTesto 19"/>
            <p:cNvSpPr txBox="1">
              <a:spLocks noChangeArrowheads="1"/>
            </p:cNvSpPr>
            <p:nvPr/>
          </p:nvSpPr>
          <p:spPr bwMode="auto">
            <a:xfrm>
              <a:off x="303969" y="4205984"/>
              <a:ext cx="1965341" cy="523584"/>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kern="0" dirty="0">
                  <a:solidFill>
                    <a:srgbClr val="FFFFFF"/>
                  </a:solidFill>
                  <a:latin typeface="Calibri" pitchFamily="34" charset="0"/>
                </a:rPr>
                <a:t>Data Engine</a:t>
              </a:r>
            </a:p>
          </p:txBody>
        </p:sp>
      </p:grpSp>
      <p:grpSp>
        <p:nvGrpSpPr>
          <p:cNvPr id="21" name="Gruppo 26"/>
          <p:cNvGrpSpPr>
            <a:grpSpLocks/>
          </p:cNvGrpSpPr>
          <p:nvPr/>
        </p:nvGrpSpPr>
        <p:grpSpPr bwMode="auto">
          <a:xfrm>
            <a:off x="5313363" y="2279998"/>
            <a:ext cx="1403350" cy="922337"/>
            <a:chOff x="5274231" y="3963117"/>
            <a:chExt cx="1504386" cy="1153394"/>
          </a:xfrm>
        </p:grpSpPr>
        <p:sp>
          <p:nvSpPr>
            <p:cNvPr id="22" name="Rettangolo arrotondato 21"/>
            <p:cNvSpPr/>
            <p:nvPr/>
          </p:nvSpPr>
          <p:spPr>
            <a:xfrm>
              <a:off x="5435901" y="4076272"/>
              <a:ext cx="1223591" cy="937009"/>
            </a:xfrm>
            <a:prstGeom prst="roundRect">
              <a:avLst/>
            </a:prstGeom>
            <a:solidFill>
              <a:srgbClr val="0067B1"/>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23" name="CasellaDiTesto 19"/>
            <p:cNvSpPr txBox="1">
              <a:spLocks noChangeArrowheads="1"/>
            </p:cNvSpPr>
            <p:nvPr/>
          </p:nvSpPr>
          <p:spPr bwMode="auto">
            <a:xfrm>
              <a:off x="5274231" y="3963117"/>
              <a:ext cx="1504386" cy="1153394"/>
            </a:xfrm>
            <a:prstGeom prst="rect">
              <a:avLst/>
            </a:prstGeom>
            <a:noFill/>
            <a:ln w="9525">
              <a:noFill/>
              <a:miter lim="800000"/>
              <a:headEnd/>
              <a:tailEnd/>
            </a:ln>
          </p:spPr>
          <p:txBody>
            <a:bodyPr>
              <a:spAutoFit/>
            </a:bodyPr>
            <a:lstStyle/>
            <a:p>
              <a:pPr algn="ctr" fontAlgn="auto">
                <a:spcBef>
                  <a:spcPts val="0"/>
                </a:spcBef>
                <a:spcAft>
                  <a:spcPts val="0"/>
                </a:spcAft>
                <a:defRPr/>
              </a:pPr>
              <a:r>
                <a:rPr lang="en-US" kern="0" dirty="0">
                  <a:solidFill>
                    <a:srgbClr val="FFFFFF"/>
                  </a:solidFill>
                  <a:latin typeface="Calibri" pitchFamily="34" charset="0"/>
                </a:rPr>
                <a:t>Users</a:t>
              </a:r>
              <a:br>
                <a:rPr lang="en-US" kern="0" dirty="0">
                  <a:solidFill>
                    <a:srgbClr val="FFFFFF"/>
                  </a:solidFill>
                  <a:latin typeface="Calibri" pitchFamily="34" charset="0"/>
                </a:rPr>
              </a:br>
              <a:r>
                <a:rPr lang="en-US" kern="0" dirty="0">
                  <a:solidFill>
                    <a:srgbClr val="FFFFFF"/>
                  </a:solidFill>
                  <a:latin typeface="Calibri" pitchFamily="34" charset="0"/>
                </a:rPr>
                <a:t>Track &amp;</a:t>
              </a:r>
            </a:p>
            <a:p>
              <a:pPr algn="ctr" fontAlgn="auto">
                <a:spcBef>
                  <a:spcPts val="0"/>
                </a:spcBef>
                <a:spcAft>
                  <a:spcPts val="0"/>
                </a:spcAft>
                <a:defRPr/>
              </a:pPr>
              <a:r>
                <a:rPr lang="en-US" kern="0" dirty="0" err="1">
                  <a:solidFill>
                    <a:srgbClr val="FFFFFF"/>
                  </a:solidFill>
                  <a:latin typeface="Calibri" pitchFamily="34" charset="0"/>
                </a:rPr>
                <a:t>Monit</a:t>
              </a:r>
              <a:r>
                <a:rPr lang="en-US" kern="0" dirty="0">
                  <a:solidFill>
                    <a:srgbClr val="FFFFFF"/>
                  </a:solidFill>
                  <a:latin typeface="Calibri" pitchFamily="34" charset="0"/>
                </a:rPr>
                <a:t>.</a:t>
              </a:r>
            </a:p>
          </p:txBody>
        </p:sp>
      </p:grpSp>
      <p:cxnSp>
        <p:nvCxnSpPr>
          <p:cNvPr id="24" name="Connettore 2 38"/>
          <p:cNvCxnSpPr>
            <a:cxnSpLocks noChangeShapeType="1"/>
          </p:cNvCxnSpPr>
          <p:nvPr/>
        </p:nvCxnSpPr>
        <p:spPr bwMode="auto">
          <a:xfrm rot="5400000">
            <a:off x="1255712" y="1902173"/>
            <a:ext cx="404813" cy="1588"/>
          </a:xfrm>
          <a:prstGeom prst="straightConnector1">
            <a:avLst/>
          </a:prstGeom>
          <a:noFill/>
          <a:ln w="38100" algn="ctr">
            <a:solidFill>
              <a:srgbClr val="0065B1"/>
            </a:solidFill>
            <a:round/>
            <a:headEnd type="arrow" w="med" len="med"/>
            <a:tailEnd type="arrow" w="med" len="med"/>
          </a:ln>
          <a:extLst>
            <a:ext uri="{909E8E84-426E-40DD-AFC4-6F175D3DCCD1}">
              <a14:hiddenFill xmlns:a14="http://schemas.microsoft.com/office/drawing/2010/main">
                <a:noFill/>
              </a14:hiddenFill>
            </a:ext>
          </a:extLst>
        </p:spPr>
      </p:cxnSp>
      <p:cxnSp>
        <p:nvCxnSpPr>
          <p:cNvPr id="25" name="Connettore 2 39"/>
          <p:cNvCxnSpPr>
            <a:cxnSpLocks noChangeShapeType="1"/>
          </p:cNvCxnSpPr>
          <p:nvPr/>
        </p:nvCxnSpPr>
        <p:spPr bwMode="auto">
          <a:xfrm rot="5400000">
            <a:off x="3675062" y="1902173"/>
            <a:ext cx="404813" cy="1588"/>
          </a:xfrm>
          <a:prstGeom prst="straightConnector1">
            <a:avLst/>
          </a:prstGeom>
          <a:noFill/>
          <a:ln w="38100" algn="ctr">
            <a:solidFill>
              <a:srgbClr val="0065B1"/>
            </a:solidFill>
            <a:round/>
            <a:headEnd type="arrow" w="med" len="med"/>
            <a:tailEnd type="arrow" w="med" len="med"/>
          </a:ln>
          <a:extLst>
            <a:ext uri="{909E8E84-426E-40DD-AFC4-6F175D3DCCD1}">
              <a14:hiddenFill xmlns:a14="http://schemas.microsoft.com/office/drawing/2010/main">
                <a:noFill/>
              </a14:hiddenFill>
            </a:ext>
          </a:extLst>
        </p:spPr>
      </p:cxnSp>
      <p:cxnSp>
        <p:nvCxnSpPr>
          <p:cNvPr id="26" name="Connettore 2 40"/>
          <p:cNvCxnSpPr>
            <a:cxnSpLocks noChangeShapeType="1"/>
          </p:cNvCxnSpPr>
          <p:nvPr/>
        </p:nvCxnSpPr>
        <p:spPr bwMode="auto">
          <a:xfrm rot="5400000">
            <a:off x="1258094" y="3044379"/>
            <a:ext cx="403225" cy="1587"/>
          </a:xfrm>
          <a:prstGeom prst="straightConnector1">
            <a:avLst/>
          </a:prstGeom>
          <a:noFill/>
          <a:ln w="38100" algn="ctr">
            <a:solidFill>
              <a:srgbClr val="0065B1"/>
            </a:solidFill>
            <a:round/>
            <a:headEnd type="arrow" w="med" len="med"/>
            <a:tailEnd type="arrow" w="med" len="med"/>
          </a:ln>
          <a:extLst>
            <a:ext uri="{909E8E84-426E-40DD-AFC4-6F175D3DCCD1}">
              <a14:hiddenFill xmlns:a14="http://schemas.microsoft.com/office/drawing/2010/main">
                <a:noFill/>
              </a14:hiddenFill>
            </a:ext>
          </a:extLst>
        </p:spPr>
      </p:cxnSp>
      <p:cxnSp>
        <p:nvCxnSpPr>
          <p:cNvPr id="27" name="Connettore 2 41"/>
          <p:cNvCxnSpPr>
            <a:cxnSpLocks noChangeShapeType="1"/>
          </p:cNvCxnSpPr>
          <p:nvPr/>
        </p:nvCxnSpPr>
        <p:spPr bwMode="auto">
          <a:xfrm rot="10800000">
            <a:off x="5003800" y="2716560"/>
            <a:ext cx="469900" cy="7938"/>
          </a:xfrm>
          <a:prstGeom prst="straightConnector1">
            <a:avLst/>
          </a:prstGeom>
          <a:noFill/>
          <a:ln w="47625" algn="ctr">
            <a:solidFill>
              <a:srgbClr val="0065B1"/>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Connettore 2 42"/>
          <p:cNvCxnSpPr>
            <a:cxnSpLocks noChangeShapeType="1"/>
          </p:cNvCxnSpPr>
          <p:nvPr/>
        </p:nvCxnSpPr>
        <p:spPr bwMode="auto">
          <a:xfrm rot="5400000">
            <a:off x="3676650" y="3034061"/>
            <a:ext cx="403225" cy="0"/>
          </a:xfrm>
          <a:prstGeom prst="straightConnector1">
            <a:avLst/>
          </a:prstGeom>
          <a:noFill/>
          <a:ln w="38100" algn="ctr">
            <a:solidFill>
              <a:srgbClr val="0065B1"/>
            </a:solidFill>
            <a:round/>
            <a:headEnd type="arrow" w="med" len="med"/>
            <a:tailEnd type="arrow" w="med" len="med"/>
          </a:ln>
          <a:extLst>
            <a:ext uri="{909E8E84-426E-40DD-AFC4-6F175D3DCCD1}">
              <a14:hiddenFill xmlns:a14="http://schemas.microsoft.com/office/drawing/2010/main">
                <a:noFill/>
              </a14:hiddenFill>
            </a:ext>
          </a:extLst>
        </p:spPr>
      </p:cxnSp>
      <p:sp>
        <p:nvSpPr>
          <p:cNvPr id="29" name="CasellaDiTesto 14"/>
          <p:cNvSpPr txBox="1">
            <a:spLocks noChangeArrowheads="1"/>
          </p:cNvSpPr>
          <p:nvPr/>
        </p:nvSpPr>
        <p:spPr bwMode="auto">
          <a:xfrm>
            <a:off x="5326063" y="3659535"/>
            <a:ext cx="2749550"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kern="0" dirty="0">
                <a:latin typeface="Arial"/>
              </a:rPr>
              <a:t>Grid/Cloud/Local MWs</a:t>
            </a:r>
          </a:p>
        </p:txBody>
      </p:sp>
      <p:sp>
        <p:nvSpPr>
          <p:cNvPr id="30" name="Rettangolo arrotondato 29"/>
          <p:cNvSpPr/>
          <p:nvPr/>
        </p:nvSpPr>
        <p:spPr>
          <a:xfrm>
            <a:off x="384175" y="1978373"/>
            <a:ext cx="4633913" cy="1038225"/>
          </a:xfrm>
          <a:prstGeom prst="roundRect">
            <a:avLst/>
          </a:prstGeom>
          <a:noFill/>
          <a:ln w="381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pic>
        <p:nvPicPr>
          <p:cNvPr id="31" name="Immagin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4273898"/>
            <a:ext cx="12938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16"/>
          <p:cNvSpPr/>
          <p:nvPr/>
        </p:nvSpPr>
        <p:spPr>
          <a:xfrm>
            <a:off x="125413" y="4061173"/>
            <a:ext cx="8478837" cy="2190750"/>
          </a:xfrm>
          <a:prstGeom prst="roundRect">
            <a:avLst/>
          </a:prstGeom>
          <a:noFill/>
          <a:ln w="2857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fontAlgn="auto">
              <a:spcBef>
                <a:spcPts val="0"/>
              </a:spcBef>
              <a:spcAft>
                <a:spcPts val="0"/>
              </a:spcAft>
              <a:defRPr/>
            </a:pPr>
            <a:endParaRPr lang="en-US" kern="0">
              <a:solidFill>
                <a:srgbClr val="FFFFFF"/>
              </a:solidFill>
              <a:latin typeface="Arial"/>
            </a:endParaRPr>
          </a:p>
        </p:txBody>
      </p:sp>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4451698"/>
            <a:ext cx="1689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68" descr="logo_unicor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5775" y="5513735"/>
            <a:ext cx="24622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magine 69" descr="globu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5261323"/>
            <a:ext cx="114458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magin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4537423"/>
            <a:ext cx="19431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magin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5310535"/>
            <a:ext cx="15208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400" y="4192935"/>
            <a:ext cx="11239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5324823"/>
            <a:ext cx="184308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ccia bidirezionale verticale 39"/>
          <p:cNvSpPr/>
          <p:nvPr/>
        </p:nvSpPr>
        <p:spPr>
          <a:xfrm flipH="1">
            <a:off x="1346200" y="3673823"/>
            <a:ext cx="201613" cy="346075"/>
          </a:xfrm>
          <a:prstGeom prst="upDownArrow">
            <a:avLst/>
          </a:prstGeom>
          <a:solidFill>
            <a:srgbClr val="0067B1"/>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sp>
        <p:nvSpPr>
          <p:cNvPr id="41" name="Freccia bidirezionale verticale 40"/>
          <p:cNvSpPr/>
          <p:nvPr/>
        </p:nvSpPr>
        <p:spPr>
          <a:xfrm flipH="1">
            <a:off x="5018088" y="3673823"/>
            <a:ext cx="201612" cy="346075"/>
          </a:xfrm>
          <a:prstGeom prst="upDownArrow">
            <a:avLst/>
          </a:prstGeom>
          <a:solidFill>
            <a:srgbClr val="0067B1"/>
          </a:solidFill>
          <a:ln w="25400" cap="flat" cmpd="sng" algn="ctr">
            <a:solidFill>
              <a:srgbClr val="0067B1">
                <a:shade val="50000"/>
              </a:srgbClr>
            </a:solidFill>
            <a:prstDash val="solid"/>
          </a:ln>
          <a:effectLst/>
        </p:spPr>
        <p:txBody>
          <a:bodyPr anchor="ctr"/>
          <a:lstStyle/>
          <a:p>
            <a:pPr algn="ctr" fontAlgn="auto">
              <a:spcBef>
                <a:spcPts val="0"/>
              </a:spcBef>
              <a:spcAft>
                <a:spcPts val="0"/>
              </a:spcAft>
              <a:defRPr/>
            </a:pPr>
            <a:endParaRPr lang="en-US" kern="0">
              <a:solidFill>
                <a:srgbClr val="FFFFFF"/>
              </a:solidFill>
              <a:latin typeface="Arial"/>
              <a:ea typeface="+mn-ea"/>
            </a:endParaRPr>
          </a:p>
        </p:txBody>
      </p:sp>
      <p:pic>
        <p:nvPicPr>
          <p:cNvPr id="43" name="Picture 2" descr="C:\Users\larocca\Desktop\mysql_d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7938" y="2648298"/>
            <a:ext cx="8683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CasellaDiTesto 14"/>
          <p:cNvSpPr txBox="1">
            <a:spLocks noChangeArrowheads="1"/>
          </p:cNvSpPr>
          <p:nvPr/>
        </p:nvSpPr>
        <p:spPr bwMode="auto">
          <a:xfrm>
            <a:off x="8353425" y="2845148"/>
            <a:ext cx="827088" cy="646112"/>
          </a:xfrm>
          <a:prstGeom prst="rect">
            <a:avLst/>
          </a:prstGeom>
          <a:noFill/>
          <a:ln w="9525">
            <a:noFill/>
            <a:miter lim="800000"/>
            <a:headEnd/>
            <a:tailEnd/>
          </a:ln>
        </p:spPr>
        <p:txBody>
          <a:bodyPr>
            <a:spAutoFit/>
          </a:bodyPr>
          <a:lstStyle/>
          <a:p>
            <a:pPr fontAlgn="auto">
              <a:spcBef>
                <a:spcPts val="0"/>
              </a:spcBef>
              <a:spcAft>
                <a:spcPts val="0"/>
              </a:spcAft>
              <a:defRPr/>
            </a:pPr>
            <a:r>
              <a:rPr lang="en-US" sz="1200" kern="0" dirty="0">
                <a:latin typeface="Arial"/>
              </a:rPr>
              <a:t>User </a:t>
            </a:r>
            <a:br>
              <a:rPr lang="en-US" sz="1200" kern="0" dirty="0">
                <a:latin typeface="Arial"/>
              </a:rPr>
            </a:br>
            <a:r>
              <a:rPr lang="en-US" sz="1200" kern="0" dirty="0">
                <a:latin typeface="Arial"/>
              </a:rPr>
              <a:t>Tracking DB</a:t>
            </a:r>
          </a:p>
        </p:txBody>
      </p:sp>
      <p:pic>
        <p:nvPicPr>
          <p:cNvPr id="45" name="Picture 3" descr="C:\Users\larocca\Desktop\server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73900" y="1268760"/>
            <a:ext cx="109855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asellaDiTesto 14"/>
          <p:cNvSpPr txBox="1">
            <a:spLocks noChangeArrowheads="1"/>
          </p:cNvSpPr>
          <p:nvPr/>
        </p:nvSpPr>
        <p:spPr bwMode="auto">
          <a:xfrm>
            <a:off x="8028384" y="2129346"/>
            <a:ext cx="738585" cy="46037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200" kern="0" dirty="0" err="1">
                <a:latin typeface="Arial"/>
              </a:rPr>
              <a:t>eToken</a:t>
            </a:r>
            <a:r>
              <a:rPr lang="en-US" sz="1200" kern="0" dirty="0">
                <a:latin typeface="Arial"/>
              </a:rPr>
              <a:t/>
            </a:r>
            <a:br>
              <a:rPr lang="en-US" sz="1200" kern="0" dirty="0">
                <a:latin typeface="Arial"/>
              </a:rPr>
            </a:br>
            <a:r>
              <a:rPr lang="en-US" sz="1200" kern="0" dirty="0">
                <a:latin typeface="Arial"/>
              </a:rPr>
              <a:t>Server</a:t>
            </a:r>
          </a:p>
        </p:txBody>
      </p:sp>
      <p:cxnSp>
        <p:nvCxnSpPr>
          <p:cNvPr id="47" name="Connettore 2 60"/>
          <p:cNvCxnSpPr>
            <a:cxnSpLocks noChangeShapeType="1"/>
          </p:cNvCxnSpPr>
          <p:nvPr/>
        </p:nvCxnSpPr>
        <p:spPr bwMode="auto">
          <a:xfrm flipH="1">
            <a:off x="5076825" y="2100610"/>
            <a:ext cx="2141538" cy="0"/>
          </a:xfrm>
          <a:prstGeom prst="straightConnector1">
            <a:avLst/>
          </a:prstGeom>
          <a:noFill/>
          <a:ln w="47625" algn="ctr">
            <a:solidFill>
              <a:srgbClr val="0065B1"/>
            </a:solidFill>
            <a:round/>
            <a:headEnd type="arrow" w="med" len="med"/>
            <a:tailEnd type="arrow" w="med" len="med"/>
          </a:ln>
          <a:extLst>
            <a:ext uri="{909E8E84-426E-40DD-AFC4-6F175D3DCCD1}">
              <a14:hiddenFill xmlns:a14="http://schemas.microsoft.com/office/drawing/2010/main">
                <a:noFill/>
              </a14:hiddenFill>
            </a:ext>
          </a:extLst>
        </p:spPr>
      </p:cxnSp>
      <p:pic>
        <p:nvPicPr>
          <p:cNvPr id="48" name="Picture 6" descr="http://www.di.unisa.it/%7Eads/corso-security/www/CORSO-0102/eToken/images/etoken-du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7658" y="1380046"/>
            <a:ext cx="8588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3" descr="GLite_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3713" y="4380260"/>
            <a:ext cx="13208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06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51520" y="1340768"/>
            <a:ext cx="8687504" cy="792088"/>
          </a:xfrm>
          <a:noFill/>
        </p:spPr>
        <p:txBody>
          <a:bodyPr/>
          <a:lstStyle/>
          <a:p>
            <a:pPr marL="0" indent="0" algn="just">
              <a:buNone/>
            </a:pPr>
            <a:r>
              <a:rPr lang="en-GB" sz="2000" dirty="0">
                <a:latin typeface="Candara" panose="020E0502030303020204" pitchFamily="34" charset="0"/>
              </a:rPr>
              <a:t>The </a:t>
            </a:r>
            <a:r>
              <a:rPr lang="en-GB" sz="2000" b="1" dirty="0" smtClean="0">
                <a:latin typeface="Candara" panose="020E0502030303020204" pitchFamily="34" charset="0"/>
              </a:rPr>
              <a:t>WS-PGRADE</a:t>
            </a:r>
            <a:r>
              <a:rPr lang="en-GB" sz="2000" dirty="0" smtClean="0">
                <a:latin typeface="Candara" panose="020E0502030303020204" pitchFamily="34" charset="0"/>
              </a:rPr>
              <a:t> Science Gateway offers a workflow-oriented Science Gateway framework with different customization methodologies. </a:t>
            </a:r>
          </a:p>
          <a:p>
            <a:pPr marL="0" indent="0" algn="just">
              <a:buNone/>
            </a:pPr>
            <a:r>
              <a:rPr lang="it-IT" sz="2000" dirty="0">
                <a:latin typeface="Candara" panose="020E0502030303020204" pitchFamily="34" charset="0"/>
              </a:rPr>
              <a:t> </a:t>
            </a:r>
            <a:r>
              <a:rPr lang="it-IT" sz="2000" dirty="0" smtClean="0">
                <a:latin typeface="Candara" panose="020E0502030303020204" pitchFamily="34" charset="0"/>
              </a:rPr>
              <a:t> - </a:t>
            </a:r>
            <a:r>
              <a:rPr lang="en-GB" sz="2000" dirty="0" smtClean="0">
                <a:latin typeface="Candara" panose="020E0502030303020204" pitchFamily="34" charset="0"/>
              </a:rPr>
              <a:t>Developed by MTA SZTAKI and released under the Apache 2.0 license.</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564904"/>
            <a:ext cx="5898894" cy="3312368"/>
          </a:xfrm>
          <a:prstGeom prst="rect">
            <a:avLst/>
          </a:prstGeom>
          <a:ln>
            <a:solidFill>
              <a:schemeClr val="tx1"/>
            </a:solidFill>
          </a:ln>
          <a:effectLst>
            <a:outerShdw blurRad="50800" dist="38100" dir="2700000" algn="tl" rotWithShape="0">
              <a:prstClr val="black">
                <a:alpha val="40000"/>
              </a:prstClr>
            </a:outerShdw>
          </a:effectLst>
        </p:spPr>
      </p:pic>
      <p:sp>
        <p:nvSpPr>
          <p:cNvPr id="4" name="Ovale 3"/>
          <p:cNvSpPr/>
          <p:nvPr/>
        </p:nvSpPr>
        <p:spPr>
          <a:xfrm>
            <a:off x="1031416" y="2769880"/>
            <a:ext cx="5052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2420888"/>
            <a:ext cx="4953000" cy="3095625"/>
          </a:xfrm>
          <a:prstGeom prst="rect">
            <a:avLst/>
          </a:prstGeom>
          <a:ln>
            <a:solidFill>
              <a:schemeClr val="tx1"/>
            </a:solidFill>
          </a:ln>
          <a:effectLst>
            <a:outerShdw blurRad="50800" dist="38100" dir="2700000" algn="tl" rotWithShape="0">
              <a:prstClr val="black">
                <a:alpha val="40000"/>
              </a:prstClr>
            </a:outerShdw>
          </a:effectLst>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570" y="4883121"/>
            <a:ext cx="4917926" cy="1426199"/>
          </a:xfrm>
          <a:prstGeom prst="rect">
            <a:avLst/>
          </a:prstGeom>
          <a:ln>
            <a:solidFill>
              <a:schemeClr val="tx1"/>
            </a:solidFill>
          </a:ln>
          <a:effectLst>
            <a:outerShdw blurRad="50800" dist="38100" dir="2700000" algn="tl" rotWithShape="0">
              <a:prstClr val="black">
                <a:alpha val="40000"/>
              </a:prstClr>
            </a:outerShdw>
          </a:effectLst>
        </p:spPr>
      </p:pic>
      <p:sp>
        <p:nvSpPr>
          <p:cNvPr id="11" name="Title 5"/>
          <p:cNvSpPr>
            <a:spLocks noGrp="1"/>
          </p:cNvSpPr>
          <p:nvPr>
            <p:ph type="title"/>
          </p:nvPr>
        </p:nvSpPr>
        <p:spPr>
          <a:xfrm>
            <a:off x="1331640" y="188640"/>
            <a:ext cx="7704856" cy="850106"/>
          </a:xfrm>
        </p:spPr>
        <p:txBody>
          <a:bodyPr>
            <a:noAutofit/>
          </a:bodyPr>
          <a:lstStyle/>
          <a:p>
            <a:r>
              <a:rPr lang="en-GB" sz="2800" dirty="0" smtClean="0"/>
              <a:t>Science Gateway/WS-PGRADE</a:t>
            </a:r>
            <a:endParaRPr lang="en-GB" sz="2800" dirty="0"/>
          </a:p>
        </p:txBody>
      </p:sp>
      <p:sp>
        <p:nvSpPr>
          <p:cNvPr id="10"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661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51520" y="1340768"/>
            <a:ext cx="8687504" cy="792088"/>
          </a:xfrm>
          <a:noFill/>
        </p:spPr>
        <p:txBody>
          <a:bodyPr/>
          <a:lstStyle/>
          <a:p>
            <a:pPr marL="0" indent="0" algn="just">
              <a:buNone/>
            </a:pPr>
            <a:r>
              <a:rPr lang="en-GB" sz="2000" dirty="0">
                <a:latin typeface="Candara" panose="020E0502030303020204" pitchFamily="34" charset="0"/>
              </a:rPr>
              <a:t>The </a:t>
            </a:r>
            <a:r>
              <a:rPr lang="en-GB" sz="2000" b="1" dirty="0" smtClean="0">
                <a:latin typeface="Candara" panose="020E0502030303020204" pitchFamily="34" charset="0"/>
              </a:rPr>
              <a:t>Elastic Cloud Computing Cluster (EC3) </a:t>
            </a:r>
            <a:r>
              <a:rPr lang="en-GB" sz="2000" dirty="0" smtClean="0">
                <a:latin typeface="Candara" panose="020E0502030303020204" pitchFamily="34" charset="0"/>
              </a:rPr>
              <a:t> is an open-source software platform to dynamically deploy complex scientific virtual computing infrastructures on top of Infrastructure as a Service Clouds</a:t>
            </a:r>
          </a:p>
          <a:p>
            <a:pPr marL="0" indent="0" algn="just">
              <a:buNone/>
            </a:pPr>
            <a:r>
              <a:rPr lang="it-IT" sz="2000" dirty="0">
                <a:latin typeface="Candara" panose="020E0502030303020204" pitchFamily="34" charset="0"/>
              </a:rPr>
              <a:t> </a:t>
            </a:r>
            <a:r>
              <a:rPr lang="it-IT" sz="2000" dirty="0" smtClean="0">
                <a:latin typeface="Candara" panose="020E0502030303020204" pitchFamily="34" charset="0"/>
              </a:rPr>
              <a:t> - </a:t>
            </a:r>
            <a:r>
              <a:rPr lang="en-GB" sz="2000" dirty="0" smtClean="0">
                <a:latin typeface="Candara" panose="020E0502030303020204" pitchFamily="34" charset="0"/>
              </a:rPr>
              <a:t>Developed by the </a:t>
            </a:r>
            <a:r>
              <a:rPr lang="en-GB" sz="2000" b="1" dirty="0" smtClean="0">
                <a:latin typeface="Candara" panose="020E0502030303020204" pitchFamily="34" charset="0"/>
              </a:rPr>
              <a:t>Polytechnic University of Valencia</a:t>
            </a:r>
            <a:r>
              <a:rPr lang="en-GB" sz="2000" dirty="0" smtClean="0">
                <a:latin typeface="Candara" panose="020E0502030303020204" pitchFamily="34" charset="0"/>
              </a:rPr>
              <a:t> (UPV)</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2" y="3100024"/>
            <a:ext cx="4509838" cy="295232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Ovale 9"/>
          <p:cNvSpPr/>
          <p:nvPr/>
        </p:nvSpPr>
        <p:spPr>
          <a:xfrm>
            <a:off x="1728256" y="4953360"/>
            <a:ext cx="1163176" cy="455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410" y="3284984"/>
            <a:ext cx="4738054" cy="2948920"/>
          </a:xfrm>
          <a:prstGeom prst="rect">
            <a:avLst/>
          </a:prstGeom>
          <a:ln>
            <a:solidFill>
              <a:schemeClr val="tx1"/>
            </a:solidFill>
          </a:ln>
          <a:effectLst>
            <a:outerShdw blurRad="50800" dist="38100" dir="2700000" algn="tl" rotWithShape="0">
              <a:prstClr val="black">
                <a:alpha val="40000"/>
              </a:prstClr>
            </a:outerShdw>
          </a:effectLst>
        </p:spPr>
      </p:pic>
      <p:sp>
        <p:nvSpPr>
          <p:cNvPr id="12" name="Ovale 11"/>
          <p:cNvSpPr/>
          <p:nvPr/>
        </p:nvSpPr>
        <p:spPr>
          <a:xfrm>
            <a:off x="4847840" y="5463512"/>
            <a:ext cx="1163176" cy="455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5"/>
          <p:cNvSpPr>
            <a:spLocks noGrp="1"/>
          </p:cNvSpPr>
          <p:nvPr>
            <p:ph type="title"/>
          </p:nvPr>
        </p:nvSpPr>
        <p:spPr>
          <a:xfrm>
            <a:off x="1331640" y="188640"/>
            <a:ext cx="7704856" cy="850106"/>
          </a:xfrm>
        </p:spPr>
        <p:txBody>
          <a:bodyPr>
            <a:noAutofit/>
          </a:bodyPr>
          <a:lstStyle/>
          <a:p>
            <a:r>
              <a:rPr lang="en-GB" sz="2800" dirty="0" smtClean="0"/>
              <a:t>Platform/EC3</a:t>
            </a:r>
            <a:endParaRPr lang="en-GB" sz="2800" dirty="0"/>
          </a:p>
        </p:txBody>
      </p:sp>
      <p:sp>
        <p:nvSpPr>
          <p:cNvPr id="9"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3426089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94088"/>
            <a:ext cx="7655782"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4860032" y="5962191"/>
            <a:ext cx="3816424" cy="307777"/>
          </a:xfrm>
          <a:prstGeom prst="rect">
            <a:avLst/>
          </a:prstGeom>
          <a:ln>
            <a:solidFill>
              <a:schemeClr val="tx1"/>
            </a:solidFill>
          </a:ln>
        </p:spPr>
        <p:txBody>
          <a:bodyPr wrap="square">
            <a:spAutoFit/>
          </a:bodyPr>
          <a:lstStyle/>
          <a:p>
            <a:pPr>
              <a:defRPr/>
            </a:pPr>
            <a:r>
              <a:rPr lang="it-IT" sz="1400" dirty="0">
                <a:latin typeface="Candara" panose="020E0502030303020204" pitchFamily="34" charset="0"/>
              </a:rPr>
              <a:t>Agenda: </a:t>
            </a:r>
            <a:r>
              <a:rPr lang="en-GB" sz="1400" dirty="0">
                <a:hlinkClick r:id="rId4"/>
              </a:rPr>
              <a:t>https://indico.egi.eu/indico/event/3378/</a:t>
            </a:r>
            <a:endParaRPr lang="en-GB" sz="1400" dirty="0">
              <a:latin typeface="Candara" panose="020E0502030303020204" pitchFamily="34" charset="0"/>
            </a:endParaRPr>
          </a:p>
        </p:txBody>
      </p:sp>
      <p:sp>
        <p:nvSpPr>
          <p:cNvPr id="2" name="Title 1"/>
          <p:cNvSpPr>
            <a:spLocks noGrp="1"/>
          </p:cNvSpPr>
          <p:nvPr>
            <p:ph type="title"/>
          </p:nvPr>
        </p:nvSpPr>
        <p:spPr>
          <a:xfrm>
            <a:off x="1619672" y="44624"/>
            <a:ext cx="7344816" cy="850106"/>
          </a:xfrm>
        </p:spPr>
        <p:txBody>
          <a:bodyPr>
            <a:noAutofit/>
          </a:bodyPr>
          <a:lstStyle/>
          <a:p>
            <a:r>
              <a:rPr lang="en-GB" sz="2800" dirty="0" smtClean="0"/>
              <a:t>Agenda</a:t>
            </a:r>
            <a:endParaRPr lang="en-GB" sz="2800" dirty="0"/>
          </a:p>
        </p:txBody>
      </p:sp>
      <p:sp>
        <p:nvSpPr>
          <p:cNvPr id="8"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1857436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51520" y="1340768"/>
            <a:ext cx="8687504" cy="4536504"/>
          </a:xfrm>
          <a:noFill/>
        </p:spPr>
        <p:txBody>
          <a:bodyPr/>
          <a:lstStyle/>
          <a:p>
            <a:pPr algn="just"/>
            <a:r>
              <a:rPr lang="en-GB" sz="2000" dirty="0">
                <a:latin typeface="Candara" panose="020E0502030303020204" pitchFamily="34" charset="0"/>
              </a:rPr>
              <a:t>The </a:t>
            </a:r>
            <a:r>
              <a:rPr lang="en-GB" sz="2000" b="1" dirty="0">
                <a:latin typeface="Candara" panose="020E0502030303020204" pitchFamily="34" charset="0"/>
                <a:hlinkClick r:id="rId3"/>
              </a:rPr>
              <a:t>Infrastructure Manager (IM)</a:t>
            </a:r>
            <a:r>
              <a:rPr lang="en-GB" sz="2000" dirty="0">
                <a:latin typeface="Candara" panose="020E0502030303020204" pitchFamily="34" charset="0"/>
              </a:rPr>
              <a:t> is a tool that eases the access and the usability of IaaS clouds by automating the VMI selection, deployment, configuration, software installation, monitoring and update of Virtual Appliances. </a:t>
            </a:r>
            <a:endParaRPr lang="en-GB" sz="2000" dirty="0" smtClean="0">
              <a:latin typeface="Candara" panose="020E0502030303020204" pitchFamily="34" charset="0"/>
            </a:endParaRPr>
          </a:p>
          <a:p>
            <a:pPr algn="just"/>
            <a:endParaRPr lang="en-GB" sz="2000" dirty="0" smtClean="0">
              <a:latin typeface="Candara" panose="020E0502030303020204" pitchFamily="34" charset="0"/>
            </a:endParaRPr>
          </a:p>
          <a:p>
            <a:pPr algn="just"/>
            <a:r>
              <a:rPr lang="en-GB" sz="2000" dirty="0" smtClean="0">
                <a:latin typeface="Candara" panose="020E0502030303020204" pitchFamily="34" charset="0"/>
              </a:rPr>
              <a:t>The </a:t>
            </a:r>
            <a:r>
              <a:rPr lang="en-GB" sz="2000" dirty="0">
                <a:latin typeface="Candara" panose="020E0502030303020204" pitchFamily="34" charset="0"/>
              </a:rPr>
              <a:t>main purpose of the </a:t>
            </a:r>
            <a:r>
              <a:rPr lang="en-GB" sz="2000" b="1" dirty="0">
                <a:latin typeface="Candara" panose="020E0502030303020204" pitchFamily="34" charset="0"/>
                <a:hlinkClick r:id="rId4"/>
              </a:rPr>
              <a:t>Resource and Application description Language (RADL)</a:t>
            </a:r>
            <a:r>
              <a:rPr lang="en-GB" sz="2000" dirty="0">
                <a:latin typeface="Candara" panose="020E0502030303020204" pitchFamily="34" charset="0"/>
              </a:rPr>
              <a:t> is to specify the requirements of the resources where the scientific applications will be executed. </a:t>
            </a:r>
            <a:endParaRPr lang="en-GB" sz="2000" dirty="0" smtClean="0">
              <a:latin typeface="Candara" panose="020E0502030303020204" pitchFamily="34" charset="0"/>
            </a:endParaRPr>
          </a:p>
          <a:p>
            <a:pPr algn="just"/>
            <a:endParaRPr lang="en-GB" sz="2000" b="1" dirty="0" smtClean="0">
              <a:latin typeface="Candara" panose="020E0502030303020204" pitchFamily="34" charset="0"/>
              <a:hlinkClick r:id="rId5"/>
            </a:endParaRPr>
          </a:p>
          <a:p>
            <a:pPr algn="just"/>
            <a:r>
              <a:rPr lang="en-GB" sz="2000" b="1" dirty="0" smtClean="0">
                <a:latin typeface="Candara" panose="020E0502030303020204" pitchFamily="34" charset="0"/>
                <a:hlinkClick r:id="rId5"/>
              </a:rPr>
              <a:t>CLUES</a:t>
            </a:r>
            <a:r>
              <a:rPr lang="en-GB" sz="2000" dirty="0" smtClean="0">
                <a:latin typeface="Candara" panose="020E0502030303020204" pitchFamily="34" charset="0"/>
              </a:rPr>
              <a:t> </a:t>
            </a:r>
            <a:r>
              <a:rPr lang="en-GB" sz="2000" dirty="0">
                <a:latin typeface="Candara" panose="020E0502030303020204" pitchFamily="34" charset="0"/>
              </a:rPr>
              <a:t>is an energy management system for High Performance Computing (HPC) Clusters and Cloud infrastructures. </a:t>
            </a:r>
            <a:endParaRPr lang="en-GB" sz="2000" dirty="0" smtClean="0">
              <a:latin typeface="Candara" panose="020E0502030303020204" pitchFamily="34" charset="0"/>
            </a:endParaRPr>
          </a:p>
          <a:p>
            <a:pPr lvl="1" algn="just"/>
            <a:r>
              <a:rPr lang="en-GB" sz="1600" dirty="0" smtClean="0">
                <a:latin typeface="Candara" panose="020E0502030303020204" pitchFamily="34" charset="0"/>
              </a:rPr>
              <a:t>The </a:t>
            </a:r>
            <a:r>
              <a:rPr lang="en-GB" sz="1600" dirty="0">
                <a:latin typeface="Candara" panose="020E0502030303020204" pitchFamily="34" charset="0"/>
              </a:rPr>
              <a:t>main function of the system is to power off internal cluster nodes when they are not being used, and conversely to power them on when they are needed.</a:t>
            </a:r>
            <a:endParaRPr lang="en-GB" sz="1600" dirty="0" smtClean="0">
              <a:latin typeface="Candara" panose="020E0502030303020204" pitchFamily="34" charset="0"/>
            </a:endParaRPr>
          </a:p>
        </p:txBody>
      </p:sp>
      <p:sp>
        <p:nvSpPr>
          <p:cNvPr id="11" name="Title 5"/>
          <p:cNvSpPr>
            <a:spLocks noGrp="1"/>
          </p:cNvSpPr>
          <p:nvPr>
            <p:ph type="title"/>
          </p:nvPr>
        </p:nvSpPr>
        <p:spPr>
          <a:xfrm>
            <a:off x="1331640" y="188640"/>
            <a:ext cx="7704856" cy="850106"/>
          </a:xfrm>
        </p:spPr>
        <p:txBody>
          <a:bodyPr>
            <a:noAutofit/>
          </a:bodyPr>
          <a:lstStyle/>
          <a:p>
            <a:r>
              <a:rPr lang="en-GB" sz="2800" dirty="0" smtClean="0"/>
              <a:t>EC3 architecture</a:t>
            </a:r>
            <a:endParaRPr lang="en-GB" sz="2800" dirty="0"/>
          </a:p>
        </p:txBody>
      </p:sp>
      <p:sp>
        <p:nvSpPr>
          <p:cNvPr id="9"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223775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187624" y="188640"/>
            <a:ext cx="7704856" cy="850106"/>
          </a:xfrm>
        </p:spPr>
        <p:txBody>
          <a:bodyPr>
            <a:normAutofit/>
          </a:bodyPr>
          <a:lstStyle/>
          <a:p>
            <a:r>
              <a:rPr lang="en-GB" sz="2800" dirty="0" smtClean="0"/>
              <a:t>OLA agreements with resource providers</a:t>
            </a:r>
            <a:endParaRPr lang="en-GB" sz="2800" dirty="0"/>
          </a:p>
        </p:txBody>
      </p:sp>
      <p:sp>
        <p:nvSpPr>
          <p:cNvPr id="6" name="Content Placeholder 6"/>
          <p:cNvSpPr>
            <a:spLocks noGrp="1"/>
          </p:cNvSpPr>
          <p:nvPr>
            <p:ph sz="half" idx="4294967295"/>
          </p:nvPr>
        </p:nvSpPr>
        <p:spPr>
          <a:xfrm>
            <a:off x="145096" y="1268760"/>
            <a:ext cx="8867016" cy="432048"/>
          </a:xfrm>
          <a:prstGeom prst="rect">
            <a:avLst/>
          </a:prstGeom>
          <a:noFill/>
        </p:spPr>
        <p:txBody>
          <a:bodyPr/>
          <a:lstStyle/>
          <a:p>
            <a:r>
              <a:rPr lang="en-GB" sz="2000" b="1" dirty="0">
                <a:latin typeface="Candara" panose="020E0502030303020204" pitchFamily="34" charset="0"/>
              </a:rPr>
              <a:t>OLA </a:t>
            </a:r>
            <a:r>
              <a:rPr lang="en-GB" sz="2000" b="1" dirty="0" smtClean="0">
                <a:latin typeface="Candara" panose="020E0502030303020204" pitchFamily="34" charset="0"/>
              </a:rPr>
              <a:t>agreements with cloud </a:t>
            </a:r>
            <a:r>
              <a:rPr lang="en-GB" sz="2000" b="1" dirty="0">
                <a:latin typeface="Candara" panose="020E0502030303020204" pitchFamily="34" charset="0"/>
              </a:rPr>
              <a:t>r</a:t>
            </a:r>
            <a:r>
              <a:rPr lang="en-GB" sz="2000" b="1" dirty="0" smtClean="0">
                <a:latin typeface="Candara" panose="020E0502030303020204" pitchFamily="34" charset="0"/>
              </a:rPr>
              <a:t>esource providers</a:t>
            </a:r>
            <a:endParaRPr lang="en-GB" sz="1400" dirty="0">
              <a:latin typeface="Candara" panose="020E0502030303020204" pitchFamily="34" charset="0"/>
            </a:endParaRPr>
          </a:p>
          <a:p>
            <a:pPr marL="857250" lvl="1" indent="-457200">
              <a:buFont typeface="+mj-lt"/>
              <a:buAutoNum type="arabicPeriod"/>
            </a:pPr>
            <a:endParaRPr lang="en-GB" sz="1400" dirty="0" smtClean="0">
              <a:latin typeface="Candara" panose="020E0502030303020204" pitchFamily="34" charset="0"/>
            </a:endParaRPr>
          </a:p>
          <a:p>
            <a:pPr marL="857250" lvl="1" indent="-457200"/>
            <a:endParaRPr lang="en-GB" sz="1400" dirty="0" smtClean="0">
              <a:latin typeface="Candara" panose="020E0502030303020204" pitchFamily="34" charset="0"/>
            </a:endParaRPr>
          </a:p>
          <a:p>
            <a:pPr marL="457200" indent="-457200">
              <a:buFont typeface="+mj-lt"/>
              <a:buAutoNum type="arabicPeriod"/>
            </a:pPr>
            <a:endParaRPr lang="en-GB" sz="1800" dirty="0" smtClean="0">
              <a:latin typeface="Candara" panose="020E0502030303020204" pitchFamily="34" charset="0"/>
            </a:endParaRPr>
          </a:p>
          <a:p>
            <a:pPr marL="457200" indent="-457200">
              <a:buFont typeface="+mj-lt"/>
              <a:buAutoNum type="arabicPeriod"/>
            </a:pPr>
            <a:endParaRPr lang="en-GB" sz="2000" dirty="0" smtClean="0">
              <a:latin typeface="Candara" panose="020E0502030303020204" pitchFamily="34" charset="0"/>
            </a:endParaRPr>
          </a:p>
        </p:txBody>
      </p:sp>
      <p:graphicFrame>
        <p:nvGraphicFramePr>
          <p:cNvPr id="7" name="Table 11"/>
          <p:cNvGraphicFramePr>
            <a:graphicFrameLocks noGrp="1"/>
          </p:cNvGraphicFramePr>
          <p:nvPr>
            <p:extLst>
              <p:ext uri="{D42A27DB-BD31-4B8C-83A1-F6EECF244321}">
                <p14:modId xmlns:p14="http://schemas.microsoft.com/office/powerpoint/2010/main" val="1649549369"/>
              </p:ext>
            </p:extLst>
          </p:nvPr>
        </p:nvGraphicFramePr>
        <p:xfrm>
          <a:off x="323528" y="1700808"/>
          <a:ext cx="8424935" cy="174832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304256"/>
                <a:gridCol w="4824536"/>
                <a:gridCol w="1296143"/>
              </a:tblGrid>
              <a:tr h="264599">
                <a:tc>
                  <a:txBody>
                    <a:bodyPr/>
                    <a:lstStyle/>
                    <a:p>
                      <a:pPr algn="ctr">
                        <a:lnSpc>
                          <a:spcPct val="115000"/>
                        </a:lnSpc>
                        <a:spcAft>
                          <a:spcPts val="0"/>
                        </a:spcAft>
                      </a:pPr>
                      <a:r>
                        <a:rPr lang="en-GB" sz="2000" dirty="0" smtClean="0">
                          <a:effectLst/>
                        </a:rPr>
                        <a:t>Cloud Provider</a:t>
                      </a:r>
                      <a:endParaRPr lang="en-GB"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Resources</a:t>
                      </a:r>
                      <a:endParaRPr lang="en-GB"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dirty="0" smtClean="0">
                          <a:effectLst/>
                          <a:latin typeface="Calibri"/>
                          <a:ea typeface="Calibri"/>
                          <a:cs typeface="Times New Roman"/>
                        </a:rPr>
                        <a:t>OLA Status</a:t>
                      </a:r>
                      <a:endParaRPr lang="en-GB" sz="2000" dirty="0">
                        <a:effectLst/>
                        <a:latin typeface="Calibri"/>
                        <a:ea typeface="Calibri"/>
                        <a:cs typeface="Times New Roman"/>
                      </a:endParaRPr>
                    </a:p>
                  </a:txBody>
                  <a:tcPr marL="68580" marR="68580" marT="0" marB="0"/>
                </a:tc>
              </a:tr>
              <a:tr h="451396">
                <a:tc>
                  <a:txBody>
                    <a:bodyPr/>
                    <a:lstStyle/>
                    <a:p>
                      <a:pPr>
                        <a:lnSpc>
                          <a:spcPct val="115000"/>
                        </a:lnSpc>
                        <a:spcAft>
                          <a:spcPts val="0"/>
                        </a:spcAft>
                      </a:pPr>
                      <a:r>
                        <a:rPr lang="en-GB" sz="1800" dirty="0" smtClean="0">
                          <a:effectLst/>
                        </a:rPr>
                        <a:t>INFN-CATANIA</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rPr>
                        <a:t>20 vCPU cores,</a:t>
                      </a:r>
                      <a:r>
                        <a:rPr lang="en-GB" sz="1800" baseline="0" dirty="0" smtClean="0">
                          <a:effectLst/>
                        </a:rPr>
                        <a:t> 50GB RAM, 1TB storage</a:t>
                      </a:r>
                    </a:p>
                  </a:txBody>
                  <a:tcPr marL="68580" marR="68580" marT="0" marB="0"/>
                </a:tc>
                <a:tc>
                  <a:txBody>
                    <a:bodyPr/>
                    <a:lstStyle/>
                    <a:p>
                      <a:pPr>
                        <a:lnSpc>
                          <a:spcPct val="115000"/>
                        </a:lnSpc>
                        <a:spcAft>
                          <a:spcPts val="0"/>
                        </a:spcAft>
                      </a:pPr>
                      <a:r>
                        <a:rPr lang="en-GB" sz="1800" baseline="0" dirty="0" smtClean="0">
                          <a:effectLst/>
                          <a:hlinkClick r:id="rId2"/>
                        </a:rPr>
                        <a:t>Signed</a:t>
                      </a:r>
                      <a:endParaRPr lang="en-GB" sz="1800" dirty="0">
                        <a:effectLst/>
                        <a:latin typeface="Calibri"/>
                        <a:ea typeface="Calibri"/>
                        <a:cs typeface="Times New Roman"/>
                      </a:endParaRPr>
                    </a:p>
                  </a:txBody>
                  <a:tcPr marL="68580" marR="68580" marT="0" marB="0"/>
                </a:tc>
              </a:tr>
              <a:tr h="310067">
                <a:tc>
                  <a:txBody>
                    <a:bodyPr/>
                    <a:lstStyle/>
                    <a:p>
                      <a:pPr>
                        <a:lnSpc>
                          <a:spcPct val="115000"/>
                        </a:lnSpc>
                        <a:spcAft>
                          <a:spcPts val="0"/>
                        </a:spcAft>
                      </a:pPr>
                      <a:r>
                        <a:rPr lang="en-GB" sz="1800" dirty="0" smtClean="0">
                          <a:effectLst/>
                        </a:rPr>
                        <a:t>INFN-BARI</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baseline="0" noProof="0" dirty="0" smtClean="0">
                          <a:effectLst/>
                          <a:latin typeface="+mn-lt"/>
                          <a:ea typeface="Calibri"/>
                          <a:cs typeface="Times New Roman"/>
                        </a:rPr>
                        <a:t>15 vCPU cores, 30GB RAM, 1TB storage</a:t>
                      </a:r>
                      <a:endParaRPr lang="en-US" sz="1800" noProof="0" dirty="0">
                        <a:effectLst/>
                        <a:latin typeface="+mn-lt"/>
                        <a:ea typeface="Calibri"/>
                        <a:cs typeface="Times New Roman"/>
                      </a:endParaRPr>
                    </a:p>
                  </a:txBody>
                  <a:tcPr marL="68580" marR="68580" marT="0" marB="0"/>
                </a:tc>
                <a:tc>
                  <a:txBody>
                    <a:bodyPr/>
                    <a:lstStyle/>
                    <a:p>
                      <a:pPr>
                        <a:lnSpc>
                          <a:spcPct val="115000"/>
                        </a:lnSpc>
                        <a:spcAft>
                          <a:spcPts val="0"/>
                        </a:spcAft>
                      </a:pPr>
                      <a:r>
                        <a:rPr lang="en-GB" sz="1800" noProof="0" dirty="0" smtClean="0">
                          <a:effectLst/>
                          <a:latin typeface="Calibri"/>
                          <a:ea typeface="Calibri"/>
                          <a:cs typeface="Times New Roman"/>
                          <a:hlinkClick r:id="rId2"/>
                        </a:rPr>
                        <a:t>Signed</a:t>
                      </a:r>
                      <a:endParaRPr lang="en-GB" sz="1800" noProof="0" dirty="0">
                        <a:effectLst/>
                        <a:latin typeface="Calibri"/>
                        <a:ea typeface="Calibri"/>
                        <a:cs typeface="Times New Roman"/>
                      </a:endParaRPr>
                    </a:p>
                  </a:txBody>
                  <a:tcPr marL="68580" marR="68580" marT="0" marB="0"/>
                </a:tc>
              </a:tr>
              <a:tr h="310067">
                <a:tc>
                  <a:txBody>
                    <a:bodyPr/>
                    <a:lstStyle/>
                    <a:p>
                      <a:pPr>
                        <a:lnSpc>
                          <a:spcPct val="115000"/>
                        </a:lnSpc>
                        <a:spcAft>
                          <a:spcPts val="0"/>
                        </a:spcAft>
                      </a:pPr>
                      <a:r>
                        <a:rPr lang="it-IT" sz="1800" dirty="0" smtClean="0">
                          <a:effectLst/>
                          <a:latin typeface="Calibri"/>
                          <a:ea typeface="Calibri"/>
                          <a:cs typeface="Times New Roman"/>
                        </a:rPr>
                        <a:t>CESGA</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noProof="0" dirty="0" smtClean="0">
                          <a:effectLst/>
                          <a:latin typeface="+mn-lt"/>
                          <a:ea typeface="Calibri"/>
                          <a:cs typeface="Times New Roman"/>
                        </a:rPr>
                        <a:t>32 vCPU cores, 64GB RAM,</a:t>
                      </a:r>
                      <a:r>
                        <a:rPr lang="en-US" sz="1800" baseline="0" noProof="0" dirty="0" smtClean="0">
                          <a:effectLst/>
                          <a:latin typeface="+mn-lt"/>
                          <a:ea typeface="Calibri"/>
                          <a:cs typeface="Times New Roman"/>
                        </a:rPr>
                        <a:t> 2TB of storage</a:t>
                      </a:r>
                      <a:endParaRPr lang="en-US" sz="1800" noProof="0" dirty="0">
                        <a:effectLst/>
                        <a:latin typeface="+mn-lt"/>
                        <a:ea typeface="Calibri"/>
                        <a:cs typeface="Times New Roman"/>
                      </a:endParaRPr>
                    </a:p>
                  </a:txBody>
                  <a:tcPr marL="68580" marR="68580" marT="0" marB="0"/>
                </a:tc>
                <a:tc>
                  <a:txBody>
                    <a:bodyPr/>
                    <a:lstStyle/>
                    <a:p>
                      <a:pPr>
                        <a:lnSpc>
                          <a:spcPct val="115000"/>
                        </a:lnSpc>
                        <a:spcAft>
                          <a:spcPts val="0"/>
                        </a:spcAft>
                      </a:pPr>
                      <a:r>
                        <a:rPr lang="en-GB" sz="1800" noProof="0" dirty="0" smtClean="0">
                          <a:effectLst/>
                          <a:latin typeface="+mn-lt"/>
                          <a:ea typeface="Calibri"/>
                          <a:cs typeface="Times New Roman"/>
                          <a:hlinkClick r:id="rId2"/>
                        </a:rPr>
                        <a:t>Signed</a:t>
                      </a:r>
                      <a:endParaRPr lang="en-GB" sz="1800" noProof="0" dirty="0">
                        <a:effectLst/>
                        <a:latin typeface="Calibri"/>
                        <a:ea typeface="Calibri"/>
                        <a:cs typeface="Times New Roman"/>
                      </a:endParaRPr>
                    </a:p>
                  </a:txBody>
                  <a:tcPr marL="68580" marR="68580" marT="0" marB="0"/>
                </a:tc>
              </a:tr>
              <a:tr h="310067">
                <a:tc>
                  <a:txBody>
                    <a:bodyPr/>
                    <a:lstStyle/>
                    <a:p>
                      <a:pPr>
                        <a:lnSpc>
                          <a:spcPct val="115000"/>
                        </a:lnSpc>
                        <a:spcAft>
                          <a:spcPts val="0"/>
                        </a:spcAft>
                      </a:pPr>
                      <a:r>
                        <a:rPr lang="it-IT" sz="1800" dirty="0" smtClean="0">
                          <a:effectLst/>
                          <a:latin typeface="Calibri"/>
                          <a:ea typeface="Calibri"/>
                          <a:cs typeface="Times New Roman"/>
                        </a:rPr>
                        <a:t>BIFI</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noProof="0" dirty="0" smtClean="0">
                          <a:effectLst/>
                          <a:latin typeface="+mn-lt"/>
                          <a:ea typeface="Calibri"/>
                          <a:cs typeface="Times New Roman"/>
                        </a:rPr>
                        <a:t>100</a:t>
                      </a:r>
                      <a:r>
                        <a:rPr lang="en-US" sz="1800" baseline="0" noProof="0" dirty="0" smtClean="0">
                          <a:effectLst/>
                          <a:latin typeface="+mn-lt"/>
                          <a:ea typeface="Calibri"/>
                          <a:cs typeface="Times New Roman"/>
                        </a:rPr>
                        <a:t> vCPU cores, 100GB RAM, 2TB of storage</a:t>
                      </a:r>
                      <a:endParaRPr lang="en-US" sz="1800" noProof="0" dirty="0">
                        <a:effectLst/>
                        <a:latin typeface="+mn-lt"/>
                        <a:ea typeface="Calibri"/>
                        <a:cs typeface="Times New Roman"/>
                      </a:endParaRPr>
                    </a:p>
                  </a:txBody>
                  <a:tcPr marL="68580" marR="68580" marT="0" marB="0"/>
                </a:tc>
                <a:tc>
                  <a:txBody>
                    <a:bodyPr/>
                    <a:lstStyle/>
                    <a:p>
                      <a:pPr>
                        <a:lnSpc>
                          <a:spcPct val="115000"/>
                        </a:lnSpc>
                        <a:spcAft>
                          <a:spcPts val="0"/>
                        </a:spcAft>
                      </a:pPr>
                      <a:r>
                        <a:rPr lang="en-GB" sz="1800" noProof="0" dirty="0" smtClean="0">
                          <a:effectLst/>
                          <a:latin typeface="+mn-lt"/>
                          <a:ea typeface="Calibri"/>
                          <a:cs typeface="Times New Roman"/>
                          <a:hlinkClick r:id="rId2"/>
                        </a:rPr>
                        <a:t>Signed</a:t>
                      </a:r>
                      <a:endParaRPr lang="en-GB" sz="1800" noProof="0" dirty="0">
                        <a:effectLst/>
                        <a:latin typeface="+mn-lt"/>
                        <a:ea typeface="Calibri"/>
                        <a:cs typeface="Times New Roman"/>
                      </a:endParaRPr>
                    </a:p>
                  </a:txBody>
                  <a:tcPr marL="68580" marR="68580" marT="0" marB="0"/>
                </a:tc>
              </a:tr>
            </a:tbl>
          </a:graphicData>
        </a:graphic>
      </p:graphicFrame>
      <p:sp>
        <p:nvSpPr>
          <p:cNvPr id="8" name="Content Placeholder 6"/>
          <p:cNvSpPr txBox="1">
            <a:spLocks/>
          </p:cNvSpPr>
          <p:nvPr/>
        </p:nvSpPr>
        <p:spPr>
          <a:xfrm>
            <a:off x="145096" y="3645024"/>
            <a:ext cx="8867016" cy="432048"/>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b="1" dirty="0" smtClean="0">
                <a:latin typeface="Candara" panose="020E0502030303020204" pitchFamily="34" charset="0"/>
              </a:rPr>
              <a:t>OLA agreements with HTC </a:t>
            </a:r>
            <a:r>
              <a:rPr lang="en-GB" sz="2000" b="1" dirty="0">
                <a:latin typeface="Candara" panose="020E0502030303020204" pitchFamily="34" charset="0"/>
              </a:rPr>
              <a:t>r</a:t>
            </a:r>
            <a:r>
              <a:rPr lang="en-GB" sz="2000" b="1" dirty="0" smtClean="0">
                <a:latin typeface="Candara" panose="020E0502030303020204" pitchFamily="34" charset="0"/>
              </a:rPr>
              <a:t>esource providers</a:t>
            </a:r>
            <a:endParaRPr lang="en-GB" sz="1400" dirty="0" smtClean="0">
              <a:latin typeface="Candara" panose="020E0502030303020204" pitchFamily="34" charset="0"/>
            </a:endParaRPr>
          </a:p>
          <a:p>
            <a:pPr marL="857250" lvl="1" indent="-457200">
              <a:buFont typeface="+mj-lt"/>
              <a:buAutoNum type="arabicPeriod"/>
            </a:pPr>
            <a:endParaRPr lang="en-GB" sz="1400" dirty="0" smtClean="0">
              <a:latin typeface="Candara" panose="020E0502030303020204" pitchFamily="34" charset="0"/>
            </a:endParaRPr>
          </a:p>
          <a:p>
            <a:pPr marL="857250" lvl="1" indent="-457200"/>
            <a:endParaRPr lang="en-GB" sz="1400" dirty="0" smtClean="0">
              <a:latin typeface="Candara" panose="020E0502030303020204" pitchFamily="34" charset="0"/>
            </a:endParaRPr>
          </a:p>
          <a:p>
            <a:pPr marL="457200" indent="-457200">
              <a:buFont typeface="+mj-lt"/>
              <a:buAutoNum type="arabicPeriod"/>
            </a:pPr>
            <a:endParaRPr lang="en-GB" sz="1800" dirty="0" smtClean="0">
              <a:latin typeface="Candara" panose="020E0502030303020204" pitchFamily="34" charset="0"/>
            </a:endParaRPr>
          </a:p>
          <a:p>
            <a:pPr marL="457200" indent="-457200">
              <a:buFont typeface="+mj-lt"/>
              <a:buAutoNum type="arabicPeriod"/>
            </a:pPr>
            <a:endParaRPr lang="en-GB" sz="2000" dirty="0" smtClean="0">
              <a:latin typeface="Candara" panose="020E0502030303020204" pitchFamily="34" charset="0"/>
            </a:endParaRPr>
          </a:p>
        </p:txBody>
      </p:sp>
      <p:graphicFrame>
        <p:nvGraphicFramePr>
          <p:cNvPr id="9" name="Table 11"/>
          <p:cNvGraphicFramePr>
            <a:graphicFrameLocks noGrp="1"/>
          </p:cNvGraphicFramePr>
          <p:nvPr>
            <p:extLst>
              <p:ext uri="{D42A27DB-BD31-4B8C-83A1-F6EECF244321}">
                <p14:modId xmlns:p14="http://schemas.microsoft.com/office/powerpoint/2010/main" val="56254952"/>
              </p:ext>
            </p:extLst>
          </p:nvPr>
        </p:nvGraphicFramePr>
        <p:xfrm>
          <a:off x="323528" y="4149080"/>
          <a:ext cx="8424935" cy="206378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304256"/>
                <a:gridCol w="4824536"/>
                <a:gridCol w="1296143"/>
              </a:tblGrid>
              <a:tr h="264599">
                <a:tc>
                  <a:txBody>
                    <a:bodyPr/>
                    <a:lstStyle/>
                    <a:p>
                      <a:pPr algn="ctr">
                        <a:lnSpc>
                          <a:spcPct val="115000"/>
                        </a:lnSpc>
                        <a:spcAft>
                          <a:spcPts val="0"/>
                        </a:spcAft>
                      </a:pPr>
                      <a:r>
                        <a:rPr lang="en-GB" sz="2000" dirty="0" smtClean="0">
                          <a:effectLst/>
                        </a:rPr>
                        <a:t>HTC Provider</a:t>
                      </a:r>
                      <a:endParaRPr lang="en-GB"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000" dirty="0" smtClean="0">
                          <a:effectLst/>
                        </a:rPr>
                        <a:t>Resources</a:t>
                      </a:r>
                      <a:endParaRPr lang="en-GB"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dirty="0" smtClean="0">
                          <a:effectLst/>
                          <a:latin typeface="Calibri"/>
                          <a:ea typeface="Calibri"/>
                          <a:cs typeface="Times New Roman"/>
                        </a:rPr>
                        <a:t>OLA Status</a:t>
                      </a:r>
                      <a:endParaRPr lang="en-GB" sz="2000" dirty="0">
                        <a:effectLst/>
                        <a:latin typeface="Calibri"/>
                        <a:ea typeface="Calibri"/>
                        <a:cs typeface="Times New Roman"/>
                      </a:endParaRPr>
                    </a:p>
                  </a:txBody>
                  <a:tcPr marL="68580" marR="68580" marT="0" marB="0"/>
                </a:tc>
              </a:tr>
              <a:tr h="451396">
                <a:tc>
                  <a:txBody>
                    <a:bodyPr/>
                    <a:lstStyle/>
                    <a:p>
                      <a:pPr>
                        <a:lnSpc>
                          <a:spcPct val="115000"/>
                        </a:lnSpc>
                        <a:spcAft>
                          <a:spcPts val="0"/>
                        </a:spcAft>
                      </a:pPr>
                      <a:r>
                        <a:rPr lang="en-GB" sz="1800" dirty="0" smtClean="0">
                          <a:effectLst/>
                        </a:rPr>
                        <a:t>INFN-CATANIA</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rPr>
                        <a:t>1M HEPSPEC, 1GB RAM per core,</a:t>
                      </a:r>
                      <a:r>
                        <a:rPr lang="en-GB" sz="1800" baseline="0" dirty="0" smtClean="0">
                          <a:effectLst/>
                        </a:rPr>
                        <a:t> 100GB storage</a:t>
                      </a:r>
                    </a:p>
                  </a:txBody>
                  <a:tcPr marL="68580" marR="68580" marT="0" marB="0"/>
                </a:tc>
                <a:tc>
                  <a:txBody>
                    <a:bodyPr/>
                    <a:lstStyle/>
                    <a:p>
                      <a:pPr>
                        <a:lnSpc>
                          <a:spcPct val="115000"/>
                        </a:lnSpc>
                        <a:spcAft>
                          <a:spcPts val="0"/>
                        </a:spcAft>
                      </a:pPr>
                      <a:r>
                        <a:rPr lang="en-GB" sz="1800" baseline="0" dirty="0" smtClean="0">
                          <a:effectLst/>
                          <a:hlinkClick r:id="rId2"/>
                        </a:rPr>
                        <a:t>Signed</a:t>
                      </a:r>
                      <a:endParaRPr lang="en-GB" sz="1800" dirty="0">
                        <a:effectLst/>
                        <a:latin typeface="Calibri"/>
                        <a:ea typeface="Calibri"/>
                        <a:cs typeface="Times New Roman"/>
                      </a:endParaRPr>
                    </a:p>
                  </a:txBody>
                  <a:tcPr marL="68580" marR="68580" marT="0" marB="0"/>
                </a:tc>
              </a:tr>
              <a:tr h="310067">
                <a:tc>
                  <a:txBody>
                    <a:bodyPr/>
                    <a:lstStyle/>
                    <a:p>
                      <a:pPr>
                        <a:lnSpc>
                          <a:spcPct val="115000"/>
                        </a:lnSpc>
                        <a:spcAft>
                          <a:spcPts val="0"/>
                        </a:spcAft>
                      </a:pPr>
                      <a:r>
                        <a:rPr lang="en-GB" sz="1800" dirty="0" smtClean="0">
                          <a:effectLst/>
                        </a:rPr>
                        <a:t>INFN-BARI</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800" baseline="0" dirty="0" smtClean="0">
                          <a:effectLst/>
                          <a:latin typeface="+mn-lt"/>
                          <a:ea typeface="Calibri"/>
                          <a:cs typeface="Times New Roman"/>
                        </a:rPr>
                        <a:t>0.5M HEPSPEC, 2GB RAM per core, 100GB </a:t>
                      </a:r>
                      <a:r>
                        <a:rPr lang="en-GB" sz="1800" baseline="0" noProof="0" dirty="0" smtClean="0">
                          <a:effectLst/>
                          <a:latin typeface="+mn-lt"/>
                          <a:ea typeface="Calibri"/>
                          <a:cs typeface="Times New Roman"/>
                        </a:rPr>
                        <a:t>storage</a:t>
                      </a:r>
                      <a:endParaRPr lang="en-GB" sz="1800" noProof="0" dirty="0">
                        <a:effectLst/>
                        <a:latin typeface="+mn-lt"/>
                        <a:ea typeface="Calibri"/>
                        <a:cs typeface="Times New Roman"/>
                      </a:endParaRPr>
                    </a:p>
                  </a:txBody>
                  <a:tcPr marL="68580" marR="68580" marT="0" marB="0"/>
                </a:tc>
                <a:tc>
                  <a:txBody>
                    <a:bodyPr/>
                    <a:lstStyle/>
                    <a:p>
                      <a:pPr>
                        <a:lnSpc>
                          <a:spcPct val="115000"/>
                        </a:lnSpc>
                        <a:spcAft>
                          <a:spcPts val="0"/>
                        </a:spcAft>
                      </a:pPr>
                      <a:r>
                        <a:rPr lang="en-GB" sz="1800" noProof="0" dirty="0" smtClean="0">
                          <a:effectLst/>
                          <a:latin typeface="Calibri"/>
                          <a:ea typeface="Calibri"/>
                          <a:cs typeface="Times New Roman"/>
                          <a:hlinkClick r:id="rId3"/>
                        </a:rPr>
                        <a:t>Signed</a:t>
                      </a:r>
                      <a:endParaRPr lang="en-GB" sz="1800" noProof="0" dirty="0">
                        <a:effectLst/>
                        <a:latin typeface="Calibri"/>
                        <a:ea typeface="Calibri"/>
                        <a:cs typeface="Times New Roman"/>
                      </a:endParaRPr>
                    </a:p>
                  </a:txBody>
                  <a:tcPr marL="68580" marR="68580" marT="0" marB="0"/>
                </a:tc>
              </a:tr>
              <a:tr h="310067">
                <a:tc>
                  <a:txBody>
                    <a:bodyPr/>
                    <a:lstStyle/>
                    <a:p>
                      <a:pPr>
                        <a:lnSpc>
                          <a:spcPct val="115000"/>
                        </a:lnSpc>
                        <a:spcAft>
                          <a:spcPts val="0"/>
                        </a:spcAft>
                      </a:pPr>
                      <a:r>
                        <a:rPr lang="it-IT" sz="1800" dirty="0" smtClean="0">
                          <a:effectLst/>
                          <a:latin typeface="Calibri"/>
                          <a:ea typeface="Calibri"/>
                          <a:cs typeface="Times New Roman"/>
                        </a:rPr>
                        <a:t>CESGA</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800" noProof="0" dirty="0" smtClean="0">
                          <a:effectLst/>
                          <a:latin typeface="+mn-lt"/>
                          <a:ea typeface="Calibri"/>
                          <a:cs typeface="Times New Roman"/>
                        </a:rPr>
                        <a:t>1M HEPSPEC,  1GB RAM</a:t>
                      </a:r>
                      <a:r>
                        <a:rPr lang="it-IT" sz="1800" baseline="0" noProof="0" dirty="0" smtClean="0">
                          <a:effectLst/>
                          <a:latin typeface="+mn-lt"/>
                          <a:ea typeface="Calibri"/>
                          <a:cs typeface="Times New Roman"/>
                        </a:rPr>
                        <a:t> per core, 2TB </a:t>
                      </a:r>
                      <a:r>
                        <a:rPr lang="it-IT" sz="1800" baseline="0" noProof="0" dirty="0" err="1" smtClean="0">
                          <a:effectLst/>
                          <a:latin typeface="+mn-lt"/>
                          <a:ea typeface="Calibri"/>
                          <a:cs typeface="Times New Roman"/>
                        </a:rPr>
                        <a:t>storage</a:t>
                      </a:r>
                      <a:endParaRPr lang="en-GB" sz="1800" noProof="0" dirty="0">
                        <a:effectLst/>
                        <a:latin typeface="+mn-lt"/>
                        <a:ea typeface="Calibri"/>
                        <a:cs typeface="Times New Roman"/>
                      </a:endParaRPr>
                    </a:p>
                  </a:txBody>
                  <a:tcPr marL="68580" marR="68580" marT="0" marB="0"/>
                </a:tc>
                <a:tc>
                  <a:txBody>
                    <a:bodyPr/>
                    <a:lstStyle/>
                    <a:p>
                      <a:pPr>
                        <a:lnSpc>
                          <a:spcPct val="115000"/>
                        </a:lnSpc>
                        <a:spcAft>
                          <a:spcPts val="0"/>
                        </a:spcAft>
                      </a:pPr>
                      <a:r>
                        <a:rPr lang="en-GB" sz="1800" noProof="0" dirty="0" smtClean="0">
                          <a:effectLst/>
                          <a:latin typeface="+mn-lt"/>
                          <a:ea typeface="Calibri"/>
                          <a:cs typeface="Times New Roman"/>
                          <a:hlinkClick r:id="rId3"/>
                        </a:rPr>
                        <a:t>Signed</a:t>
                      </a:r>
                      <a:endParaRPr lang="en-GB" sz="1800" noProof="0" dirty="0">
                        <a:effectLst/>
                        <a:latin typeface="Calibri"/>
                        <a:ea typeface="Calibri"/>
                        <a:cs typeface="Times New Roman"/>
                      </a:endParaRPr>
                    </a:p>
                  </a:txBody>
                  <a:tcPr marL="68580" marR="68580" marT="0" marB="0"/>
                </a:tc>
              </a:tr>
              <a:tr h="310067">
                <a:tc>
                  <a:txBody>
                    <a:bodyPr/>
                    <a:lstStyle/>
                    <a:p>
                      <a:pPr>
                        <a:lnSpc>
                          <a:spcPct val="115000"/>
                        </a:lnSpc>
                        <a:spcAft>
                          <a:spcPts val="0"/>
                        </a:spcAft>
                      </a:pPr>
                      <a:r>
                        <a:rPr lang="it-IT" sz="1800" dirty="0" smtClean="0">
                          <a:effectLst/>
                          <a:latin typeface="Calibri"/>
                          <a:ea typeface="Calibri"/>
                          <a:cs typeface="Times New Roman"/>
                        </a:rPr>
                        <a:t>CYFRONET-LCG2</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800" baseline="0" dirty="0" smtClean="0">
                          <a:effectLst/>
                          <a:latin typeface="+mn-lt"/>
                          <a:ea typeface="Calibri"/>
                          <a:cs typeface="Times New Roman"/>
                        </a:rPr>
                        <a:t>5M HEPSPEC, 3GB RAM per core, 500GB </a:t>
                      </a:r>
                      <a:r>
                        <a:rPr lang="en-GB" sz="1800" baseline="0" noProof="0" dirty="0" smtClean="0">
                          <a:effectLst/>
                          <a:latin typeface="+mn-lt"/>
                          <a:ea typeface="Calibri"/>
                          <a:cs typeface="Times New Roman"/>
                        </a:rPr>
                        <a:t>storage</a:t>
                      </a:r>
                      <a:endParaRPr lang="en-GB" sz="1800" noProof="0" dirty="0">
                        <a:effectLst/>
                        <a:latin typeface="+mn-lt"/>
                        <a:ea typeface="Calibri"/>
                        <a:cs typeface="Times New Roman"/>
                      </a:endParaRPr>
                    </a:p>
                  </a:txBody>
                  <a:tcPr marL="68580" marR="68580" marT="0" marB="0"/>
                </a:tc>
                <a:tc>
                  <a:txBody>
                    <a:bodyPr/>
                    <a:lstStyle/>
                    <a:p>
                      <a:pPr>
                        <a:lnSpc>
                          <a:spcPct val="115000"/>
                        </a:lnSpc>
                        <a:spcAft>
                          <a:spcPts val="0"/>
                        </a:spcAft>
                      </a:pPr>
                      <a:r>
                        <a:rPr lang="it-IT" sz="1800" dirty="0" err="1" smtClean="0">
                          <a:effectLst/>
                          <a:latin typeface="Calibri"/>
                          <a:ea typeface="Calibri"/>
                          <a:cs typeface="Times New Roman"/>
                          <a:hlinkClick r:id="rId2"/>
                        </a:rPr>
                        <a:t>Signed</a:t>
                      </a:r>
                      <a:endParaRPr lang="en-GB" sz="1800" dirty="0">
                        <a:effectLst/>
                        <a:latin typeface="Calibri"/>
                        <a:ea typeface="Calibri"/>
                        <a:cs typeface="Times New Roman"/>
                      </a:endParaRPr>
                    </a:p>
                  </a:txBody>
                  <a:tcPr marL="68580" marR="68580" marT="0" marB="0"/>
                </a:tc>
              </a:tr>
              <a:tr h="310067">
                <a:tc>
                  <a:txBody>
                    <a:bodyPr/>
                    <a:lstStyle/>
                    <a:p>
                      <a:pPr>
                        <a:lnSpc>
                          <a:spcPct val="115000"/>
                        </a:lnSpc>
                        <a:spcAft>
                          <a:spcPts val="0"/>
                        </a:spcAft>
                      </a:pPr>
                      <a:r>
                        <a:rPr lang="it-IT" sz="1800" dirty="0" err="1" smtClean="0">
                          <a:effectLst/>
                          <a:latin typeface="Calibri"/>
                          <a:ea typeface="Calibri"/>
                          <a:cs typeface="Times New Roman"/>
                        </a:rPr>
                        <a:t>BEgrid</a:t>
                      </a:r>
                      <a:r>
                        <a:rPr lang="it-IT" sz="1800" dirty="0" smtClean="0">
                          <a:effectLst/>
                          <a:latin typeface="Calibri"/>
                          <a:ea typeface="Calibri"/>
                          <a:cs typeface="Times New Roman"/>
                        </a:rPr>
                        <a:t>-ULB-VUB</a:t>
                      </a:r>
                      <a:endParaRPr lang="en-GB" sz="18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effectLst/>
                          <a:latin typeface="+mn-lt"/>
                          <a:ea typeface="Calibri"/>
                          <a:cs typeface="Times New Roman"/>
                        </a:rPr>
                        <a:t>5M HEPSPEC, 2GB RAM per core, 500GB storage</a:t>
                      </a:r>
                    </a:p>
                  </a:txBody>
                  <a:tcPr marL="68580" marR="68580" marT="0" marB="0"/>
                </a:tc>
                <a:tc>
                  <a:txBody>
                    <a:bodyPr/>
                    <a:lstStyle/>
                    <a:p>
                      <a:pPr>
                        <a:lnSpc>
                          <a:spcPct val="115000"/>
                        </a:lnSpc>
                        <a:spcAft>
                          <a:spcPts val="0"/>
                        </a:spcAft>
                      </a:pPr>
                      <a:r>
                        <a:rPr lang="it-IT" sz="1800" dirty="0" err="1" smtClean="0">
                          <a:effectLst/>
                          <a:latin typeface="+mn-lt"/>
                          <a:ea typeface="Calibri"/>
                          <a:cs typeface="Times New Roman"/>
                          <a:hlinkClick r:id="rId2"/>
                        </a:rPr>
                        <a:t>Signed</a:t>
                      </a:r>
                      <a:endParaRPr lang="en-GB" sz="1800" dirty="0">
                        <a:effectLst/>
                        <a:latin typeface="Calibri"/>
                        <a:ea typeface="Calibri"/>
                        <a:cs typeface="Times New Roman"/>
                      </a:endParaRPr>
                    </a:p>
                  </a:txBody>
                  <a:tcPr marL="68580" marR="68580" marT="0" marB="0"/>
                </a:tc>
              </a:tr>
            </a:tbl>
          </a:graphicData>
        </a:graphic>
      </p:graphicFrame>
      <p:sp>
        <p:nvSpPr>
          <p:cNvPr id="11"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3693834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144080" y="1340768"/>
            <a:ext cx="8867016" cy="432048"/>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b="1" dirty="0" smtClean="0">
                <a:latin typeface="Candara" panose="020E0502030303020204" pitchFamily="34" charset="0"/>
              </a:rPr>
              <a:t>OLA agreements with technology providers</a:t>
            </a:r>
            <a:endParaRPr lang="en-GB" sz="1400" dirty="0" smtClean="0">
              <a:latin typeface="Candara" panose="020E0502030303020204" pitchFamily="34" charset="0"/>
            </a:endParaRPr>
          </a:p>
          <a:p>
            <a:pPr marL="857250" lvl="1" indent="-457200">
              <a:buFont typeface="+mj-lt"/>
              <a:buAutoNum type="arabicPeriod"/>
            </a:pPr>
            <a:endParaRPr lang="en-GB" sz="1400" dirty="0" smtClean="0">
              <a:latin typeface="Candara" panose="020E0502030303020204" pitchFamily="34" charset="0"/>
            </a:endParaRPr>
          </a:p>
          <a:p>
            <a:pPr marL="857250" lvl="1" indent="-457200"/>
            <a:endParaRPr lang="en-GB" sz="1400" dirty="0" smtClean="0">
              <a:latin typeface="Candara" panose="020E0502030303020204" pitchFamily="34" charset="0"/>
            </a:endParaRPr>
          </a:p>
          <a:p>
            <a:pPr marL="457200" indent="-457200">
              <a:buFont typeface="+mj-lt"/>
              <a:buAutoNum type="arabicPeriod"/>
            </a:pPr>
            <a:endParaRPr lang="en-GB" sz="1800" dirty="0" smtClean="0">
              <a:latin typeface="Candara" panose="020E0502030303020204" pitchFamily="34" charset="0"/>
            </a:endParaRPr>
          </a:p>
          <a:p>
            <a:pPr marL="457200" indent="-457200">
              <a:buFont typeface="+mj-lt"/>
              <a:buAutoNum type="arabicPeriod"/>
            </a:pPr>
            <a:endParaRPr lang="en-GB" sz="2000" dirty="0" smtClean="0">
              <a:latin typeface="Candara" panose="020E0502030303020204" pitchFamily="34" charset="0"/>
            </a:endParaRPr>
          </a:p>
        </p:txBody>
      </p:sp>
      <p:graphicFrame>
        <p:nvGraphicFramePr>
          <p:cNvPr id="11" name="Table 11"/>
          <p:cNvGraphicFramePr>
            <a:graphicFrameLocks noGrp="1"/>
          </p:cNvGraphicFramePr>
          <p:nvPr>
            <p:extLst>
              <p:ext uri="{D42A27DB-BD31-4B8C-83A1-F6EECF244321}">
                <p14:modId xmlns:p14="http://schemas.microsoft.com/office/powerpoint/2010/main" val="3395184202"/>
              </p:ext>
            </p:extLst>
          </p:nvPr>
        </p:nvGraphicFramePr>
        <p:xfrm>
          <a:off x="179512" y="1916062"/>
          <a:ext cx="8687568" cy="381719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727223"/>
                <a:gridCol w="1558413"/>
                <a:gridCol w="1051344"/>
                <a:gridCol w="1636334"/>
                <a:gridCol w="1714254"/>
              </a:tblGrid>
              <a:tr h="264599">
                <a:tc>
                  <a:txBody>
                    <a:bodyPr/>
                    <a:lstStyle/>
                    <a:p>
                      <a:pPr algn="ctr">
                        <a:lnSpc>
                          <a:spcPct val="115000"/>
                        </a:lnSpc>
                        <a:spcAft>
                          <a:spcPts val="0"/>
                        </a:spcAft>
                      </a:pPr>
                      <a:r>
                        <a:rPr lang="en-GB" sz="1800" dirty="0" smtClean="0">
                          <a:effectLst/>
                          <a:latin typeface="+mj-lt"/>
                        </a:rPr>
                        <a:t>Service</a:t>
                      </a:r>
                      <a:endParaRPr lang="en-GB"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GB" sz="1800" noProof="0" dirty="0" smtClean="0">
                          <a:effectLst/>
                          <a:latin typeface="+mj-lt"/>
                          <a:ea typeface="Calibri"/>
                          <a:cs typeface="Times New Roman"/>
                        </a:rPr>
                        <a:t>GOCDB </a:t>
                      </a:r>
                      <a:br>
                        <a:rPr lang="en-GB" sz="1800" noProof="0" dirty="0" smtClean="0">
                          <a:effectLst/>
                          <a:latin typeface="+mj-lt"/>
                          <a:ea typeface="Calibri"/>
                          <a:cs typeface="Times New Roman"/>
                        </a:rPr>
                      </a:br>
                      <a:r>
                        <a:rPr lang="en-GB" sz="1800" noProof="0" dirty="0" smtClean="0">
                          <a:effectLst/>
                          <a:latin typeface="+mj-lt"/>
                          <a:ea typeface="Calibri"/>
                          <a:cs typeface="Times New Roman"/>
                        </a:rPr>
                        <a:t>registration</a:t>
                      </a:r>
                      <a:endParaRPr lang="en-GB" sz="1800" noProof="0" dirty="0">
                        <a:effectLst/>
                        <a:latin typeface="+mj-lt"/>
                        <a:ea typeface="Calibri"/>
                        <a:cs typeface="Times New Roman"/>
                      </a:endParaRPr>
                    </a:p>
                  </a:txBody>
                  <a:tcPr marL="68580" marR="68580" marT="0" marB="0"/>
                </a:tc>
                <a:tc>
                  <a:txBody>
                    <a:bodyPr/>
                    <a:lstStyle/>
                    <a:p>
                      <a:pPr algn="ctr">
                        <a:lnSpc>
                          <a:spcPct val="115000"/>
                        </a:lnSpc>
                        <a:spcAft>
                          <a:spcPts val="0"/>
                        </a:spcAft>
                      </a:pPr>
                      <a:r>
                        <a:rPr lang="it-IT" sz="1800" dirty="0" smtClean="0">
                          <a:effectLst/>
                          <a:latin typeface="+mj-lt"/>
                          <a:ea typeface="Calibri"/>
                          <a:cs typeface="Times New Roman"/>
                        </a:rPr>
                        <a:t>OLA Status</a:t>
                      </a:r>
                      <a:endParaRPr lang="en-GB"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it-IT" sz="1800" b="1" dirty="0" smtClean="0">
                          <a:effectLst/>
                          <a:latin typeface="+mj-lt"/>
                          <a:ea typeface="Calibri"/>
                          <a:cs typeface="Times New Roman"/>
                        </a:rPr>
                        <a:t>Monitor in ARGO</a:t>
                      </a:r>
                      <a:endParaRPr lang="en-GB"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en-GB" sz="1800" b="1" dirty="0" smtClean="0">
                          <a:effectLst/>
                          <a:latin typeface="+mj-lt"/>
                          <a:ea typeface="Calibri"/>
                          <a:cs typeface="Times New Roman"/>
                        </a:rPr>
                        <a:t>GGUS </a:t>
                      </a:r>
                      <a:br>
                        <a:rPr lang="en-GB" sz="1800" b="1" dirty="0" smtClean="0">
                          <a:effectLst/>
                          <a:latin typeface="+mj-lt"/>
                          <a:ea typeface="Calibri"/>
                          <a:cs typeface="Times New Roman"/>
                        </a:rPr>
                      </a:br>
                      <a:r>
                        <a:rPr lang="en-GB" sz="1800" b="1" dirty="0" smtClean="0">
                          <a:effectLst/>
                          <a:latin typeface="+mj-lt"/>
                          <a:ea typeface="Calibri"/>
                          <a:cs typeface="Times New Roman"/>
                        </a:rPr>
                        <a:t>Support Unit</a:t>
                      </a:r>
                      <a:endParaRPr lang="en-GB" sz="1800" b="1" dirty="0">
                        <a:effectLst/>
                        <a:latin typeface="+mj-lt"/>
                        <a:ea typeface="Calibri"/>
                        <a:cs typeface="Times New Roman"/>
                      </a:endParaRPr>
                    </a:p>
                  </a:txBody>
                  <a:tcPr marL="68580" marR="68580" marT="0" marB="0"/>
                </a:tc>
              </a:tr>
              <a:tr h="1083138">
                <a:tc>
                  <a:txBody>
                    <a:bodyPr/>
                    <a:lstStyle/>
                    <a:p>
                      <a:pPr>
                        <a:lnSpc>
                          <a:spcPct val="115000"/>
                        </a:lnSpc>
                        <a:spcAft>
                          <a:spcPts val="0"/>
                        </a:spcAft>
                      </a:pPr>
                      <a:r>
                        <a:rPr lang="en-GB" sz="1800" dirty="0" smtClean="0">
                          <a:effectLst/>
                          <a:latin typeface="+mj-lt"/>
                        </a:rPr>
                        <a:t>User Registration Portal (URP) </a:t>
                      </a:r>
                      <a:br>
                        <a:rPr lang="en-GB" sz="1800" dirty="0" smtClean="0">
                          <a:effectLst/>
                          <a:latin typeface="+mj-lt"/>
                        </a:rPr>
                      </a:br>
                      <a:endParaRPr lang="en-GB"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3"/>
                        </a:rPr>
                        <a:t>Registered</a:t>
                      </a:r>
                      <a:endParaRPr lang="en-GB" sz="1600" baseline="0" dirty="0" smtClean="0">
                        <a:effectLst/>
                        <a:latin typeface="Candara" panose="020E0502030303020204" pitchFamily="34" charset="0"/>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4"/>
                        </a:rPr>
                        <a:t>Signed</a:t>
                      </a:r>
                      <a:endParaRPr lang="en-GB" sz="1600" noProof="0" dirty="0">
                        <a:effectLst/>
                        <a:latin typeface="Candara" panose="020E0502030303020204" pitchFamily="34" charset="0"/>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5"/>
                        </a:rPr>
                        <a:t>Active</a:t>
                      </a:r>
                      <a:endParaRPr lang="en-GB" sz="1600" noProof="0" dirty="0">
                        <a:effectLst/>
                        <a:latin typeface="Candara" panose="020E0502030303020204" pitchFamily="34" charset="0"/>
                        <a:ea typeface="Calibri"/>
                        <a:cs typeface="Times New Roman"/>
                      </a:endParaRPr>
                    </a:p>
                  </a:txBody>
                  <a:tcPr marL="68580" marR="68580" marT="0" marB="0"/>
                </a:tc>
                <a:tc>
                  <a:txBody>
                    <a:bodyPr/>
                    <a:lstStyle/>
                    <a:p>
                      <a:pPr algn="ctr">
                        <a:lnSpc>
                          <a:spcPct val="115000"/>
                        </a:lnSpc>
                        <a:spcAft>
                          <a:spcPts val="0"/>
                        </a:spcAft>
                      </a:pPr>
                      <a:r>
                        <a:rPr lang="en-GB" sz="1600" noProof="0" dirty="0" smtClean="0">
                          <a:effectLst/>
                          <a:latin typeface="Candara" panose="020E0502030303020204" pitchFamily="34" charset="0"/>
                          <a:ea typeface="Calibri"/>
                          <a:cs typeface="Times New Roman"/>
                          <a:hlinkClick r:id="rId6"/>
                        </a:rPr>
                        <a:t>Created</a:t>
                      </a:r>
                      <a:endParaRPr lang="en-GB" sz="1600" noProof="0" dirty="0">
                        <a:effectLst/>
                        <a:latin typeface="Candara" panose="020E0502030303020204" pitchFamily="34" charset="0"/>
                        <a:ea typeface="Calibri"/>
                        <a:cs typeface="Times New Roman"/>
                      </a:endParaRPr>
                    </a:p>
                  </a:txBody>
                  <a:tcPr marL="68580" marR="68580" marT="0" marB="0"/>
                </a:tc>
              </a:tr>
              <a:tr h="451396">
                <a:tc>
                  <a:txBody>
                    <a:bodyPr/>
                    <a:lstStyle/>
                    <a:p>
                      <a:pPr>
                        <a:lnSpc>
                          <a:spcPct val="115000"/>
                        </a:lnSpc>
                        <a:spcAft>
                          <a:spcPts val="0"/>
                        </a:spcAft>
                      </a:pPr>
                      <a:r>
                        <a:rPr lang="it-IT" sz="1800" dirty="0" smtClean="0">
                          <a:effectLst/>
                          <a:latin typeface="+mj-lt"/>
                          <a:ea typeface="Calibri"/>
                          <a:cs typeface="Times New Roman"/>
                        </a:rPr>
                        <a:t>Catania Science Gateway (CSG)</a:t>
                      </a:r>
                      <a:endParaRPr lang="en-GB"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7"/>
                        </a:rPr>
                        <a:t>Registered</a:t>
                      </a:r>
                      <a:endParaRPr lang="en-GB" sz="1600" kern="1200" baseline="0" dirty="0" smtClean="0">
                        <a:solidFill>
                          <a:schemeClr val="dk1"/>
                        </a:solidFill>
                        <a:effectLst/>
                        <a:latin typeface="Candara" panose="020E0502030303020204" pitchFamily="34" charset="0"/>
                        <a:ea typeface="+mn-ea"/>
                        <a:cs typeface="+mn-cs"/>
                      </a:endParaRPr>
                    </a:p>
                    <a:p>
                      <a:pPr algn="ctr">
                        <a:lnSpc>
                          <a:spcPct val="115000"/>
                        </a:lnSpc>
                        <a:spcAft>
                          <a:spcPts val="0"/>
                        </a:spcAft>
                      </a:pPr>
                      <a:endParaRPr lang="en-GB" sz="1600" baseline="0" dirty="0" smtClean="0">
                        <a:effectLst/>
                        <a:latin typeface="Candara" panose="020E0502030303020204" pitchFamily="34" charset="0"/>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4"/>
                        </a:rPr>
                        <a:t>Signed</a:t>
                      </a:r>
                      <a:endParaRPr lang="en-GB" sz="1600" noProof="0" dirty="0">
                        <a:effectLst/>
                        <a:latin typeface="Candara" panose="020E0502030303020204" pitchFamily="34" charset="0"/>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5"/>
                        </a:rPr>
                        <a:t>Active</a:t>
                      </a:r>
                      <a:endParaRPr lang="en-GB" sz="1600" dirty="0">
                        <a:effectLst/>
                        <a:latin typeface="Candara" panose="020E0502030303020204" pitchFamily="34" charset="0"/>
                        <a:ea typeface="Calibri"/>
                        <a:cs typeface="Times New Roman"/>
                      </a:endParaRPr>
                    </a:p>
                  </a:txBody>
                  <a:tcPr marL="68580" marR="68580" marT="0" marB="0"/>
                </a:tc>
                <a:tc>
                  <a:txBody>
                    <a:bodyPr/>
                    <a:lstStyle/>
                    <a:p>
                      <a:pPr algn="ctr">
                        <a:lnSpc>
                          <a:spcPct val="115000"/>
                        </a:lnSpc>
                        <a:spcAft>
                          <a:spcPts val="0"/>
                        </a:spcAft>
                      </a:pPr>
                      <a:r>
                        <a:rPr lang="en-GB" sz="1600" noProof="0" dirty="0" smtClean="0">
                          <a:effectLst/>
                          <a:latin typeface="Candara" panose="020E0502030303020204" pitchFamily="34" charset="0"/>
                          <a:ea typeface="Calibri"/>
                          <a:cs typeface="Times New Roman"/>
                          <a:hlinkClick r:id="rId8"/>
                        </a:rPr>
                        <a:t>Created</a:t>
                      </a:r>
                      <a:endParaRPr lang="en-GB" sz="1600" noProof="0" dirty="0">
                        <a:effectLst/>
                        <a:latin typeface="Candara" panose="020E0502030303020204" pitchFamily="34" charset="0"/>
                        <a:ea typeface="Calibri"/>
                        <a:cs typeface="Times New Roman"/>
                      </a:endParaRPr>
                    </a:p>
                  </a:txBody>
                  <a:tcPr marL="68580" marR="68580" marT="0" marB="0"/>
                </a:tc>
              </a:tr>
              <a:tr h="310067">
                <a:tc>
                  <a:txBody>
                    <a:bodyPr/>
                    <a:lstStyle/>
                    <a:p>
                      <a:pPr>
                        <a:lnSpc>
                          <a:spcPct val="115000"/>
                        </a:lnSpc>
                        <a:spcAft>
                          <a:spcPts val="0"/>
                        </a:spcAft>
                      </a:pPr>
                      <a:r>
                        <a:rPr lang="en-GB" sz="1800" dirty="0" smtClean="0">
                          <a:effectLst/>
                          <a:latin typeface="+mj-lt"/>
                        </a:rPr>
                        <a:t>WS-PGRADE/</a:t>
                      </a:r>
                      <a:r>
                        <a:rPr lang="en-GB" sz="1800" dirty="0" err="1" smtClean="0">
                          <a:effectLst/>
                          <a:latin typeface="+mj-lt"/>
                        </a:rPr>
                        <a:t>gUSE</a:t>
                      </a:r>
                      <a:endParaRPr lang="en-GB" sz="1800" dirty="0" smtClean="0">
                        <a:effectLst/>
                        <a:latin typeface="+mj-lt"/>
                      </a:endParaRPr>
                    </a:p>
                    <a:p>
                      <a:pPr>
                        <a:lnSpc>
                          <a:spcPct val="115000"/>
                        </a:lnSpc>
                        <a:spcAft>
                          <a:spcPts val="0"/>
                        </a:spcAft>
                      </a:pPr>
                      <a:endParaRPr lang="en-GB"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9"/>
                        </a:rPr>
                        <a:t>Registered</a:t>
                      </a:r>
                      <a:endParaRPr lang="en-GB" sz="1600" kern="1200" baseline="0" dirty="0" smtClean="0">
                        <a:solidFill>
                          <a:schemeClr val="dk1"/>
                        </a:solidFill>
                        <a:effectLst/>
                        <a:latin typeface="Candara" panose="020E0502030303020204" pitchFamily="34" charset="0"/>
                        <a:ea typeface="+mn-ea"/>
                        <a:cs typeface="+mn-cs"/>
                      </a:endParaRPr>
                    </a:p>
                    <a:p>
                      <a:pPr algn="ctr">
                        <a:lnSpc>
                          <a:spcPct val="115000"/>
                        </a:lnSpc>
                        <a:spcAft>
                          <a:spcPts val="0"/>
                        </a:spcAft>
                      </a:pPr>
                      <a:endParaRPr lang="it-IT" sz="1600" baseline="0" dirty="0" smtClean="0">
                        <a:effectLst/>
                        <a:latin typeface="Candara" panose="020E0502030303020204" pitchFamily="34" charset="0"/>
                      </a:endParaRPr>
                    </a:p>
                    <a:p>
                      <a:pPr algn="ctr">
                        <a:lnSpc>
                          <a:spcPct val="115000"/>
                        </a:lnSpc>
                        <a:spcAft>
                          <a:spcPts val="0"/>
                        </a:spcAft>
                      </a:pPr>
                      <a:endParaRPr lang="en-GB" sz="1600" baseline="0" dirty="0" smtClean="0">
                        <a:effectLst/>
                        <a:latin typeface="Candara" panose="020E0502030303020204" pitchFamily="34" charset="0"/>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4"/>
                        </a:rPr>
                        <a:t>Signed</a:t>
                      </a:r>
                      <a:endParaRPr lang="en-GB" sz="1600" kern="1200" noProof="0" dirty="0">
                        <a:solidFill>
                          <a:schemeClr val="dk1"/>
                        </a:solidFill>
                        <a:effectLst/>
                        <a:latin typeface="Candara" panose="020E0502030303020204" pitchFamily="34" charset="0"/>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5"/>
                        </a:rPr>
                        <a:t>Active</a:t>
                      </a:r>
                      <a:endParaRPr lang="en-US" sz="1600" noProof="0" dirty="0">
                        <a:effectLst/>
                        <a:latin typeface="Candara" panose="020E0502030303020204" pitchFamily="34" charset="0"/>
                        <a:ea typeface="Calibri"/>
                        <a:cs typeface="Times New Roman"/>
                      </a:endParaRPr>
                    </a:p>
                  </a:txBody>
                  <a:tcPr marL="68580" marR="68580" marT="0" marB="0"/>
                </a:tc>
                <a:tc>
                  <a:txBody>
                    <a:bodyPr/>
                    <a:lstStyle/>
                    <a:p>
                      <a:pPr algn="ctr">
                        <a:lnSpc>
                          <a:spcPct val="115000"/>
                        </a:lnSpc>
                        <a:spcAft>
                          <a:spcPts val="0"/>
                        </a:spcAft>
                      </a:pPr>
                      <a:r>
                        <a:rPr lang="en-US" sz="1600" noProof="0" dirty="0" smtClean="0">
                          <a:effectLst/>
                          <a:latin typeface="Candara" panose="020E0502030303020204" pitchFamily="34" charset="0"/>
                          <a:ea typeface="Calibri"/>
                          <a:cs typeface="Times New Roman"/>
                          <a:hlinkClick r:id="rId10"/>
                        </a:rPr>
                        <a:t>Created</a:t>
                      </a:r>
                      <a:endParaRPr lang="en-US" sz="1600" noProof="0" dirty="0">
                        <a:effectLst/>
                        <a:latin typeface="Candara" panose="020E0502030303020204" pitchFamily="34" charset="0"/>
                        <a:ea typeface="Calibri"/>
                        <a:cs typeface="Times New Roman"/>
                      </a:endParaRPr>
                    </a:p>
                  </a:txBody>
                  <a:tcPr marL="68580" marR="68580" marT="0" marB="0"/>
                </a:tc>
              </a:tr>
              <a:tr h="310067">
                <a:tc>
                  <a:txBody>
                    <a:bodyPr/>
                    <a:lstStyle/>
                    <a:p>
                      <a:pPr>
                        <a:lnSpc>
                          <a:spcPct val="115000"/>
                        </a:lnSpc>
                        <a:spcAft>
                          <a:spcPts val="0"/>
                        </a:spcAft>
                      </a:pPr>
                      <a:r>
                        <a:rPr lang="en-GB" sz="1800" noProof="0" dirty="0" smtClean="0">
                          <a:effectLst/>
                          <a:latin typeface="+mj-lt"/>
                          <a:ea typeface="Calibri"/>
                          <a:cs typeface="Times New Roman"/>
                        </a:rPr>
                        <a:t>Elastic Cloud</a:t>
                      </a:r>
                      <a:r>
                        <a:rPr lang="it-IT" sz="1800" baseline="0" dirty="0" smtClean="0">
                          <a:effectLst/>
                          <a:latin typeface="+mj-lt"/>
                          <a:ea typeface="Calibri"/>
                          <a:cs typeface="Times New Roman"/>
                        </a:rPr>
                        <a:t> Computing Cluster (E</a:t>
                      </a:r>
                      <a:r>
                        <a:rPr lang="it-IT" sz="1800" dirty="0" smtClean="0">
                          <a:effectLst/>
                          <a:latin typeface="+mj-lt"/>
                          <a:ea typeface="Calibri"/>
                          <a:cs typeface="Times New Roman"/>
                        </a:rPr>
                        <a:t>C3)</a:t>
                      </a:r>
                      <a:endParaRPr lang="en-GB"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11"/>
                        </a:rPr>
                        <a:t>Registered</a:t>
                      </a:r>
                      <a:endParaRPr lang="en-GB" sz="1600" kern="1200" baseline="0" dirty="0" smtClean="0">
                        <a:solidFill>
                          <a:schemeClr val="dk1"/>
                        </a:solidFill>
                        <a:effectLst/>
                        <a:latin typeface="Candara" panose="020E0502030303020204" pitchFamily="34" charset="0"/>
                        <a:ea typeface="+mn-ea"/>
                        <a:cs typeface="+mn-cs"/>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4"/>
                        </a:rPr>
                        <a:t>Signed</a:t>
                      </a:r>
                      <a:endParaRPr lang="en-GB" sz="1600" kern="1200" noProof="0" dirty="0">
                        <a:solidFill>
                          <a:schemeClr val="dk1"/>
                        </a:solidFill>
                        <a:effectLst/>
                        <a:latin typeface="Candara" panose="020E0502030303020204" pitchFamily="34" charset="0"/>
                        <a:ea typeface="Calibri"/>
                        <a:cs typeface="Times New Roman"/>
                      </a:endParaRPr>
                    </a:p>
                  </a:txBody>
                  <a:tcPr marL="68580" marR="68580" marT="0" marB="0"/>
                </a:tc>
                <a:tc>
                  <a:txBody>
                    <a:bodyPr/>
                    <a:lstStyle/>
                    <a:p>
                      <a:pPr algn="ctr">
                        <a:lnSpc>
                          <a:spcPct val="115000"/>
                        </a:lnSpc>
                        <a:spcAft>
                          <a:spcPts val="0"/>
                        </a:spcAft>
                      </a:pPr>
                      <a:r>
                        <a:rPr lang="en-GB" sz="1600" kern="1200" baseline="0" dirty="0" smtClean="0">
                          <a:solidFill>
                            <a:schemeClr val="dk1"/>
                          </a:solidFill>
                          <a:effectLst/>
                          <a:latin typeface="Candara" panose="020E0502030303020204" pitchFamily="34" charset="0"/>
                          <a:ea typeface="+mn-ea"/>
                          <a:cs typeface="+mn-cs"/>
                          <a:hlinkClick r:id="rId5"/>
                        </a:rPr>
                        <a:t>Active</a:t>
                      </a:r>
                      <a:endParaRPr lang="en-US" sz="1600" noProof="0" dirty="0">
                        <a:effectLst/>
                        <a:latin typeface="Candara" panose="020E0502030303020204" pitchFamily="34" charset="0"/>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noProof="0" dirty="0" smtClean="0">
                          <a:effectLst/>
                          <a:latin typeface="Candara" panose="020E0502030303020204" pitchFamily="34" charset="0"/>
                          <a:ea typeface="Calibri"/>
                          <a:cs typeface="Times New Roman"/>
                          <a:hlinkClick r:id="rId12"/>
                        </a:rPr>
                        <a:t>Created</a:t>
                      </a:r>
                      <a:endParaRPr lang="en-US" sz="1600" noProof="0" dirty="0" smtClean="0">
                        <a:effectLst/>
                        <a:latin typeface="Candara" panose="020E0502030303020204" pitchFamily="34" charset="0"/>
                        <a:ea typeface="Calibri"/>
                        <a:cs typeface="Times New Roman"/>
                      </a:endParaRPr>
                    </a:p>
                  </a:txBody>
                  <a:tcPr marL="68580" marR="68580" marT="0" marB="0"/>
                </a:tc>
              </a:tr>
            </a:tbl>
          </a:graphicData>
        </a:graphic>
      </p:graphicFrame>
      <p:sp>
        <p:nvSpPr>
          <p:cNvPr id="22" name="Title 5"/>
          <p:cNvSpPr>
            <a:spLocks noGrp="1"/>
          </p:cNvSpPr>
          <p:nvPr>
            <p:ph type="title"/>
          </p:nvPr>
        </p:nvSpPr>
        <p:spPr>
          <a:xfrm>
            <a:off x="1187624" y="188640"/>
            <a:ext cx="7704856" cy="850106"/>
          </a:xfrm>
        </p:spPr>
        <p:txBody>
          <a:bodyPr>
            <a:normAutofit/>
          </a:bodyPr>
          <a:lstStyle/>
          <a:p>
            <a:r>
              <a:rPr lang="en-GB" sz="2800" dirty="0" smtClean="0"/>
              <a:t>OLA agreements with technology providers</a:t>
            </a:r>
            <a:endParaRPr lang="en-GB" sz="2800" dirty="0"/>
          </a:p>
        </p:txBody>
      </p:sp>
      <p:sp>
        <p:nvSpPr>
          <p:cNvPr id="7"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52124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1640" y="188640"/>
            <a:ext cx="7704856" cy="850106"/>
          </a:xfrm>
        </p:spPr>
        <p:txBody>
          <a:bodyPr>
            <a:normAutofit/>
          </a:bodyPr>
          <a:lstStyle/>
          <a:p>
            <a:r>
              <a:rPr lang="en-GB" sz="2800" dirty="0" smtClean="0"/>
              <a:t>Credential Management System</a:t>
            </a:r>
            <a:endParaRPr lang="en-GB" sz="2000" dirty="0"/>
          </a:p>
        </p:txBody>
      </p:sp>
      <p:sp>
        <p:nvSpPr>
          <p:cNvPr id="7" name="Content Placeholder 6"/>
          <p:cNvSpPr>
            <a:spLocks noGrp="1"/>
          </p:cNvSpPr>
          <p:nvPr>
            <p:ph sz="half" idx="2"/>
          </p:nvPr>
        </p:nvSpPr>
        <p:spPr>
          <a:xfrm>
            <a:off x="251520" y="1052736"/>
            <a:ext cx="8687504" cy="3024336"/>
          </a:xfrm>
          <a:noFill/>
        </p:spPr>
        <p:txBody>
          <a:bodyPr/>
          <a:lstStyle/>
          <a:p>
            <a:pPr algn="just"/>
            <a:r>
              <a:rPr lang="en-GB" sz="2400" b="1" dirty="0" smtClean="0">
                <a:latin typeface="Candara" panose="020E0502030303020204" pitchFamily="34" charset="0"/>
              </a:rPr>
              <a:t>In the back-end there is still X509, but this is transparent for the users</a:t>
            </a:r>
          </a:p>
          <a:p>
            <a:pPr algn="just"/>
            <a:r>
              <a:rPr lang="en-GB" sz="2000" b="1" dirty="0" smtClean="0">
                <a:latin typeface="Candara" panose="020E0502030303020204" pitchFamily="34" charset="0"/>
              </a:rPr>
              <a:t>Credentials Management</a:t>
            </a:r>
            <a:r>
              <a:rPr lang="en-GB" sz="2000" dirty="0" smtClean="0">
                <a:latin typeface="Candara" panose="020E0502030303020204" pitchFamily="34" charset="0"/>
              </a:rPr>
              <a:t> </a:t>
            </a:r>
            <a:r>
              <a:rPr lang="en-GB" sz="2000" b="1" dirty="0" smtClean="0">
                <a:latin typeface="Candara" panose="020E0502030303020204" pitchFamily="34" charset="0"/>
              </a:rPr>
              <a:t>System</a:t>
            </a:r>
            <a:r>
              <a:rPr lang="en-GB" sz="2000" dirty="0" smtClean="0">
                <a:latin typeface="Candara" panose="020E0502030303020204" pitchFamily="34" charset="0"/>
              </a:rPr>
              <a:t> generates </a:t>
            </a:r>
            <a:r>
              <a:rPr lang="en-GB" sz="2000" dirty="0">
                <a:latin typeface="Candara" panose="020E0502030303020204" pitchFamily="34" charset="0"/>
              </a:rPr>
              <a:t>a per-user-sub-proxy (PUSP</a:t>
            </a:r>
            <a:r>
              <a:rPr lang="en-GB" sz="2000" dirty="0" smtClean="0">
                <a:latin typeface="Candara" panose="020E0502030303020204" pitchFamily="34" charset="0"/>
              </a:rPr>
              <a:t>) </a:t>
            </a:r>
            <a:r>
              <a:rPr lang="en-GB" sz="2000" dirty="0">
                <a:latin typeface="Candara" panose="020E0502030303020204" pitchFamily="34" charset="0"/>
              </a:rPr>
              <a:t>from </a:t>
            </a:r>
            <a:r>
              <a:rPr lang="en-GB" sz="2000" dirty="0" smtClean="0">
                <a:latin typeface="Candara" panose="020E0502030303020204" pitchFamily="34" charset="0"/>
              </a:rPr>
              <a:t>an X509 </a:t>
            </a:r>
            <a:r>
              <a:rPr lang="en-GB" sz="2000" dirty="0">
                <a:latin typeface="Candara" panose="020E0502030303020204" pitchFamily="34" charset="0"/>
              </a:rPr>
              <a:t>robot </a:t>
            </a:r>
            <a:r>
              <a:rPr lang="en-GB" sz="2000" dirty="0" smtClean="0">
                <a:latin typeface="Candara" panose="020E0502030303020204" pitchFamily="34" charset="0"/>
              </a:rPr>
              <a:t>certificate. </a:t>
            </a:r>
          </a:p>
          <a:p>
            <a:pPr algn="just"/>
            <a:r>
              <a:rPr lang="en-GB" sz="2000" b="1" dirty="0" smtClean="0">
                <a:latin typeface="Candara" panose="020E0502030303020204" pitchFamily="34" charset="0"/>
              </a:rPr>
              <a:t>Per-User Sub-Proxy </a:t>
            </a:r>
            <a:r>
              <a:rPr lang="en-GB" sz="2000" b="1" dirty="0">
                <a:latin typeface="Candara" panose="020E0502030303020204" pitchFamily="34" charset="0"/>
              </a:rPr>
              <a:t>(</a:t>
            </a:r>
            <a:r>
              <a:rPr lang="en-GB" sz="2000" b="1" dirty="0" smtClean="0">
                <a:latin typeface="Candara" panose="020E0502030303020204" pitchFamily="34" charset="0"/>
              </a:rPr>
              <a:t>PUSP)</a:t>
            </a:r>
            <a:r>
              <a:rPr lang="en-GB" sz="2000" dirty="0" smtClean="0">
                <a:latin typeface="Candara" panose="020E0502030303020204" pitchFamily="34" charset="0"/>
              </a:rPr>
              <a:t> identifies the user</a:t>
            </a:r>
          </a:p>
          <a:p>
            <a:pPr lvl="1" algn="just"/>
            <a:r>
              <a:rPr lang="en-GB" sz="1600" dirty="0" smtClean="0">
                <a:latin typeface="Candara" panose="020E0502030303020204" pitchFamily="34" charset="0"/>
              </a:rPr>
              <a:t>Proxy </a:t>
            </a:r>
            <a:r>
              <a:rPr lang="en-GB" sz="1600" smtClean="0">
                <a:latin typeface="Candara" panose="020E0502030303020204" pitchFamily="34" charset="0"/>
              </a:rPr>
              <a:t>CN </a:t>
            </a:r>
            <a:r>
              <a:rPr lang="en-GB" sz="1600" smtClean="0">
                <a:latin typeface="Candara" panose="020E0502030303020204" pitchFamily="34" charset="0"/>
              </a:rPr>
              <a:t>includes </a:t>
            </a:r>
            <a:r>
              <a:rPr lang="en-GB" sz="1600" dirty="0" smtClean="0">
                <a:latin typeface="Candara" panose="020E0502030303020204" pitchFamily="34" charset="0"/>
              </a:rPr>
              <a:t>the user ID</a:t>
            </a:r>
          </a:p>
          <a:p>
            <a:pPr lvl="1" algn="just"/>
            <a:r>
              <a:rPr lang="en-GB" sz="1600" dirty="0" smtClean="0">
                <a:latin typeface="Candara" panose="020E0502030303020204" pitchFamily="34" charset="0"/>
              </a:rPr>
              <a:t>Accounting information can be grouped by this ID</a:t>
            </a:r>
          </a:p>
          <a:p>
            <a:pPr lvl="1" algn="just"/>
            <a:r>
              <a:rPr lang="en-GB" sz="1600" dirty="0" smtClean="0">
                <a:latin typeface="Candara" panose="020E0502030303020204" pitchFamily="34" charset="0"/>
              </a:rPr>
              <a:t>Users can be suspended by the ID</a:t>
            </a:r>
          </a:p>
        </p:txBody>
      </p:sp>
      <p:sp>
        <p:nvSpPr>
          <p:cNvPr id="14"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92" y="3773288"/>
            <a:ext cx="6824122" cy="25724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001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1187624" y="188640"/>
            <a:ext cx="7848872" cy="850106"/>
          </a:xfrm>
        </p:spPr>
        <p:txBody>
          <a:bodyPr>
            <a:normAutofit/>
          </a:bodyPr>
          <a:lstStyle/>
          <a:p>
            <a:r>
              <a:rPr lang="en-GB" sz="2800" dirty="0" smtClean="0"/>
              <a:t>X.509 Credential Management System (cont.)</a:t>
            </a:r>
            <a:endParaRPr lang="en-GB" sz="2000" dirty="0"/>
          </a:p>
        </p:txBody>
      </p:sp>
      <p:sp>
        <p:nvSpPr>
          <p:cNvPr id="14"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20" y="1124744"/>
            <a:ext cx="6804248" cy="523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09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Applications/tools integrated so far</a:t>
            </a:r>
            <a:endParaRPr lang="en-GB" sz="2800"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484783"/>
            <a:ext cx="6768752" cy="4435063"/>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808" y="4563712"/>
            <a:ext cx="980816" cy="980816"/>
          </a:xfrm>
          <a:prstGeom prst="rect">
            <a:avLst/>
          </a:prstGeom>
        </p:spPr>
      </p:pic>
      <p:sp>
        <p:nvSpPr>
          <p:cNvPr id="8"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309631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User requests so far</a:t>
            </a:r>
            <a:endParaRPr lang="en-GB" dirty="0"/>
          </a:p>
        </p:txBody>
      </p:sp>
      <p:sp>
        <p:nvSpPr>
          <p:cNvPr id="7" name="CasellaDiTesto 6"/>
          <p:cNvSpPr txBox="1"/>
          <p:nvPr/>
        </p:nvSpPr>
        <p:spPr>
          <a:xfrm>
            <a:off x="5580112" y="5734997"/>
            <a:ext cx="3312368" cy="646331"/>
          </a:xfrm>
          <a:prstGeom prst="rect">
            <a:avLst/>
          </a:prstGeom>
          <a:noFill/>
        </p:spPr>
        <p:txBody>
          <a:bodyPr wrap="square" rtlCol="0">
            <a:spAutoFit/>
          </a:bodyPr>
          <a:lstStyle/>
          <a:p>
            <a:r>
              <a:rPr lang="en-GB" sz="2000" b="1" smtClean="0"/>
              <a:t>29</a:t>
            </a:r>
            <a:r>
              <a:rPr lang="en-GB" smtClean="0"/>
              <a:t> </a:t>
            </a:r>
            <a:r>
              <a:rPr lang="en-GB" dirty="0" smtClean="0"/>
              <a:t>requests from </a:t>
            </a:r>
            <a:r>
              <a:rPr lang="en-GB" sz="2000" b="1" dirty="0" smtClean="0"/>
              <a:t>16</a:t>
            </a:r>
            <a:r>
              <a:rPr lang="en-GB" dirty="0" smtClean="0"/>
              <a:t> countries</a:t>
            </a:r>
          </a:p>
          <a:p>
            <a:pPr algn="ctr"/>
            <a:r>
              <a:rPr lang="en-GB" sz="1600" i="1" dirty="0" smtClean="0"/>
              <a:t>Last updates June 13, 2017</a:t>
            </a:r>
            <a:endParaRPr lang="en-GB" sz="1600" i="1" dirty="0"/>
          </a:p>
        </p:txBody>
      </p:sp>
      <p:graphicFrame>
        <p:nvGraphicFramePr>
          <p:cNvPr id="8" name="Grafico 7"/>
          <p:cNvGraphicFramePr>
            <a:graphicFrameLocks/>
          </p:cNvGraphicFramePr>
          <p:nvPr>
            <p:extLst>
              <p:ext uri="{D42A27DB-BD31-4B8C-83A1-F6EECF244321}">
                <p14:modId xmlns:p14="http://schemas.microsoft.com/office/powerpoint/2010/main" val="880373255"/>
              </p:ext>
            </p:extLst>
          </p:nvPr>
        </p:nvGraphicFramePr>
        <p:xfrm>
          <a:off x="566976" y="1340767"/>
          <a:ext cx="7992888" cy="4394230"/>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a:off x="251520" y="5873496"/>
            <a:ext cx="5256584" cy="307777"/>
          </a:xfrm>
          <a:prstGeom prst="rect">
            <a:avLst/>
          </a:prstGeom>
          <a:noFill/>
        </p:spPr>
        <p:txBody>
          <a:bodyPr wrap="square" rtlCol="0">
            <a:spAutoFit/>
          </a:bodyPr>
          <a:lstStyle/>
          <a:p>
            <a:r>
              <a:rPr lang="en-GB" sz="1400" dirty="0" smtClean="0"/>
              <a:t>NIL contact: Macedonia, Croatia, Netherlands and Czech Republic.</a:t>
            </a:r>
            <a:endParaRPr lang="en-GB" sz="1400" dirty="0"/>
          </a:p>
        </p:txBody>
      </p:sp>
      <p:sp>
        <p:nvSpPr>
          <p:cNvPr id="10"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4007080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3618" y="116632"/>
            <a:ext cx="7758862" cy="850106"/>
          </a:xfrm>
        </p:spPr>
        <p:txBody>
          <a:bodyPr>
            <a:noAutofit/>
          </a:bodyPr>
          <a:lstStyle/>
          <a:p>
            <a:r>
              <a:rPr lang="en-US" sz="2800" dirty="0" smtClean="0"/>
              <a:t>Value proposition</a:t>
            </a:r>
            <a:endParaRPr lang="en-US" sz="2800" dirty="0"/>
          </a:p>
        </p:txBody>
      </p:sp>
      <p:sp>
        <p:nvSpPr>
          <p:cNvPr id="6"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cxnSp>
        <p:nvCxnSpPr>
          <p:cNvPr id="7" name="Connettore 2 6"/>
          <p:cNvCxnSpPr/>
          <p:nvPr/>
        </p:nvCxnSpPr>
        <p:spPr>
          <a:xfrm flipH="1">
            <a:off x="1259632" y="4426476"/>
            <a:ext cx="18002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p:nvPicPr>
        <p:blipFill>
          <a:blip r:embed="rId3"/>
          <a:stretch>
            <a:fillRect/>
          </a:stretch>
        </p:blipFill>
        <p:spPr>
          <a:xfrm>
            <a:off x="652856" y="5074548"/>
            <a:ext cx="932821" cy="676310"/>
          </a:xfrm>
          <a:prstGeom prst="rect">
            <a:avLst/>
          </a:prstGeom>
        </p:spPr>
      </p:pic>
      <p:sp>
        <p:nvSpPr>
          <p:cNvPr id="9" name="CasellaDiTesto 8"/>
          <p:cNvSpPr txBox="1"/>
          <p:nvPr/>
        </p:nvSpPr>
        <p:spPr>
          <a:xfrm>
            <a:off x="107504" y="4570492"/>
            <a:ext cx="1152128" cy="523220"/>
          </a:xfrm>
          <a:prstGeom prst="rect">
            <a:avLst/>
          </a:prstGeom>
          <a:noFill/>
        </p:spPr>
        <p:txBody>
          <a:bodyPr wrap="square" rtlCol="0">
            <a:spAutoFit/>
          </a:bodyPr>
          <a:lstStyle/>
          <a:p>
            <a:r>
              <a:rPr lang="en-GB" sz="1400" dirty="0" smtClean="0"/>
              <a:t>Scientific publications</a:t>
            </a:r>
            <a:endParaRPr lang="en-GB" sz="1400" dirty="0"/>
          </a:p>
        </p:txBody>
      </p:sp>
      <p:grpSp>
        <p:nvGrpSpPr>
          <p:cNvPr id="10" name="Group 9"/>
          <p:cNvGrpSpPr/>
          <p:nvPr/>
        </p:nvGrpSpPr>
        <p:grpSpPr>
          <a:xfrm>
            <a:off x="1043608" y="1906196"/>
            <a:ext cx="6181163" cy="4403124"/>
            <a:chOff x="589940" y="1683086"/>
            <a:chExt cx="6181163" cy="4403124"/>
          </a:xfrm>
        </p:grpSpPr>
        <p:pic>
          <p:nvPicPr>
            <p:cNvPr id="11" name="Picture 12" descr="http://www.eu-emi.eu/image/image_gallery?uuid=b241911a-8d40-4f49-8b5d-3789250404a6&amp;groupId=14057&amp;t=12918981231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022" y="3038929"/>
              <a:ext cx="453196" cy="2644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60443" y="2566942"/>
              <a:ext cx="2062414" cy="15024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Cloud, HTC, storage sites</a:t>
              </a:r>
              <a:endParaRPr lang="en-GB" dirty="0">
                <a:solidFill>
                  <a:schemeClr val="tx1"/>
                </a:solidFill>
              </a:endParaRPr>
            </a:p>
          </p:txBody>
        </p:sp>
        <p:sp>
          <p:nvSpPr>
            <p:cNvPr id="13" name="Rectangle 12"/>
            <p:cNvSpPr/>
            <p:nvPr/>
          </p:nvSpPr>
          <p:spPr>
            <a:xfrm>
              <a:off x="3206515" y="2015205"/>
              <a:ext cx="823045" cy="7512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Application hosting framework 1</a:t>
              </a:r>
              <a:endParaRPr lang="en-GB" sz="1100" dirty="0">
                <a:solidFill>
                  <a:schemeClr val="tx1"/>
                </a:solidFill>
              </a:endParaRPr>
            </a:p>
          </p:txBody>
        </p:sp>
        <p:sp>
          <p:nvSpPr>
            <p:cNvPr id="14" name="Rectangle 13"/>
            <p:cNvSpPr/>
            <p:nvPr/>
          </p:nvSpPr>
          <p:spPr>
            <a:xfrm>
              <a:off x="4179204" y="2015205"/>
              <a:ext cx="823045" cy="751214"/>
            </a:xfrm>
            <a:prstGeom prst="rect">
              <a:avLst/>
            </a:prstGeom>
            <a:solidFill>
              <a:schemeClr val="accent6">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Application hosting framework 2</a:t>
              </a:r>
              <a:endParaRPr lang="en-GB" sz="1100" dirty="0">
                <a:solidFill>
                  <a:schemeClr val="tx1"/>
                </a:solidFill>
              </a:endParaRPr>
            </a:p>
          </p:txBody>
        </p:sp>
        <p:sp>
          <p:nvSpPr>
            <p:cNvPr id="15" name="Rectangle 14"/>
            <p:cNvSpPr/>
            <p:nvPr/>
          </p:nvSpPr>
          <p:spPr>
            <a:xfrm>
              <a:off x="3203318" y="3903099"/>
              <a:ext cx="823045" cy="751214"/>
            </a:xfrm>
            <a:prstGeom prst="rect">
              <a:avLst/>
            </a:prstGeom>
            <a:solidFill>
              <a:schemeClr val="accent4">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Application hosting framework 3</a:t>
              </a:r>
              <a:endParaRPr lang="en-GB" sz="1100" dirty="0">
                <a:solidFill>
                  <a:schemeClr val="tx1"/>
                </a:solidFill>
              </a:endParaRPr>
            </a:p>
          </p:txBody>
        </p:sp>
        <p:sp>
          <p:nvSpPr>
            <p:cNvPr id="16" name="Rectangle 15"/>
            <p:cNvSpPr/>
            <p:nvPr/>
          </p:nvSpPr>
          <p:spPr>
            <a:xfrm>
              <a:off x="4176007" y="3903099"/>
              <a:ext cx="823045" cy="751214"/>
            </a:xfrm>
            <a:prstGeom prst="rect">
              <a:avLst/>
            </a:prstGeom>
            <a:solidFill>
              <a:schemeClr val="bg1">
                <a:lumMod val="8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Application hosting framework X</a:t>
              </a:r>
              <a:endParaRPr lang="en-GB" sz="1100" dirty="0">
                <a:solidFill>
                  <a:schemeClr val="tx1"/>
                </a:solidFill>
              </a:endParaRPr>
            </a:p>
          </p:txBody>
        </p:sp>
        <p:sp>
          <p:nvSpPr>
            <p:cNvPr id="17" name="Rectangle 16"/>
            <p:cNvSpPr/>
            <p:nvPr/>
          </p:nvSpPr>
          <p:spPr>
            <a:xfrm>
              <a:off x="1977095" y="2965231"/>
              <a:ext cx="1073538" cy="751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User Registration Portal (URP)</a:t>
              </a:r>
              <a:endParaRPr lang="en-GB" sz="1400" dirty="0"/>
            </a:p>
          </p:txBody>
        </p:sp>
        <p:cxnSp>
          <p:nvCxnSpPr>
            <p:cNvPr id="18" name="Straight Arrow Connector 17"/>
            <p:cNvCxnSpPr/>
            <p:nvPr/>
          </p:nvCxnSpPr>
          <p:spPr>
            <a:xfrm>
              <a:off x="1465900" y="3359302"/>
              <a:ext cx="511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589940" y="3040353"/>
              <a:ext cx="598578" cy="600971"/>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978022" y="3040353"/>
              <a:ext cx="598578" cy="600971"/>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814407" y="3265717"/>
              <a:ext cx="598578" cy="600971"/>
            </a:xfrm>
            <a:prstGeom prst="rect">
              <a:avLst/>
            </a:prstGeom>
          </p:spPr>
        </p:pic>
        <p:cxnSp>
          <p:nvCxnSpPr>
            <p:cNvPr id="22" name="Straight Arrow Connector 21"/>
            <p:cNvCxnSpPr/>
            <p:nvPr/>
          </p:nvCxnSpPr>
          <p:spPr>
            <a:xfrm flipV="1">
              <a:off x="2491913" y="3716447"/>
              <a:ext cx="0" cy="9879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1004" y="3844006"/>
              <a:ext cx="694770" cy="378533"/>
            </a:xfrm>
            <a:prstGeom prst="rect">
              <a:avLst/>
            </a:prstGeom>
            <a:noFill/>
          </p:spPr>
          <p:txBody>
            <a:bodyPr wrap="none" rtlCol="0">
              <a:spAutoFit/>
            </a:bodyPr>
            <a:lstStyle/>
            <a:p>
              <a:r>
                <a:rPr lang="en-GB" i="1" dirty="0" smtClean="0"/>
                <a:t>Users</a:t>
              </a:r>
              <a:endParaRPr lang="en-GB" i="1" dirty="0"/>
            </a:p>
          </p:txBody>
        </p:sp>
        <p:sp>
          <p:nvSpPr>
            <p:cNvPr id="24" name="TextBox 23"/>
            <p:cNvSpPr txBox="1"/>
            <p:nvPr/>
          </p:nvSpPr>
          <p:spPr>
            <a:xfrm>
              <a:off x="2078116" y="5439879"/>
              <a:ext cx="976474" cy="646331"/>
            </a:xfrm>
            <a:prstGeom prst="rect">
              <a:avLst/>
            </a:prstGeom>
            <a:noFill/>
          </p:spPr>
          <p:txBody>
            <a:bodyPr wrap="none" rtlCol="0">
              <a:spAutoFit/>
            </a:bodyPr>
            <a:lstStyle/>
            <a:p>
              <a:pPr algn="ctr"/>
              <a:r>
                <a:rPr lang="en-GB" i="1" dirty="0" smtClean="0"/>
                <a:t>Support</a:t>
              </a:r>
              <a:br>
                <a:rPr lang="en-GB" i="1" dirty="0" smtClean="0"/>
              </a:br>
              <a:r>
                <a:rPr lang="en-GB" i="1" dirty="0" smtClean="0"/>
                <a:t>teams</a:t>
              </a:r>
              <a:endParaRPr lang="en-GB" i="1" dirty="0"/>
            </a:p>
          </p:txBody>
        </p:sp>
        <p:pic>
          <p:nvPicPr>
            <p:cNvPr id="25" name="Picture 24"/>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2098976" y="4815406"/>
              <a:ext cx="482464" cy="484393"/>
            </a:xfrm>
            <a:prstGeom prst="rect">
              <a:avLst/>
            </a:prstGeom>
          </p:spPr>
        </p:pic>
        <p:pic>
          <p:nvPicPr>
            <p:cNvPr id="26" name="Picture 25"/>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2487058" y="4815406"/>
              <a:ext cx="482464" cy="484393"/>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2323443" y="5040771"/>
              <a:ext cx="482464" cy="484393"/>
            </a:xfrm>
            <a:prstGeom prst="rect">
              <a:avLst/>
            </a:prstGeom>
          </p:spPr>
        </p:pic>
        <p:pic>
          <p:nvPicPr>
            <p:cNvPr id="28" name="Picture 6" descr="https://upload.wikimedia.org/wikipedia/commons/thumb/c/c2/F_icon.svg/2000px-F_icon.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6915" y="2743200"/>
              <a:ext cx="237294" cy="2462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images.dailytech.com/frontpage/fp__G_is_For_Google_New_Logo_Thum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2391" y="2398183"/>
              <a:ext cx="314185" cy="32598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3206515" y="1687526"/>
              <a:ext cx="360000" cy="32788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1</a:t>
              </a:r>
              <a:endParaRPr lang="en-GB" sz="1050" dirty="0">
                <a:solidFill>
                  <a:schemeClr val="tx1"/>
                </a:solidFill>
              </a:endParaRPr>
            </a:p>
          </p:txBody>
        </p:sp>
        <p:sp>
          <p:nvSpPr>
            <p:cNvPr id="31" name="Rectangle 30"/>
            <p:cNvSpPr/>
            <p:nvPr/>
          </p:nvSpPr>
          <p:spPr>
            <a:xfrm>
              <a:off x="3665822" y="1691764"/>
              <a:ext cx="360000" cy="32788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K</a:t>
              </a:r>
              <a:endParaRPr lang="en-GB" sz="1050" dirty="0">
                <a:solidFill>
                  <a:schemeClr val="tx1"/>
                </a:solidFill>
              </a:endParaRPr>
            </a:p>
          </p:txBody>
        </p:sp>
        <p:sp>
          <p:nvSpPr>
            <p:cNvPr id="32" name="TextBox 31"/>
            <p:cNvSpPr txBox="1"/>
            <p:nvPr/>
          </p:nvSpPr>
          <p:spPr>
            <a:xfrm>
              <a:off x="3488188" y="1740053"/>
              <a:ext cx="264353" cy="230832"/>
            </a:xfrm>
            <a:prstGeom prst="rect">
              <a:avLst/>
            </a:prstGeom>
            <a:noFill/>
          </p:spPr>
          <p:txBody>
            <a:bodyPr wrap="none" rtlCol="0">
              <a:spAutoFit/>
            </a:bodyPr>
            <a:lstStyle/>
            <a:p>
              <a:r>
                <a:rPr lang="is-IS" sz="900" dirty="0" smtClean="0"/>
                <a:t>…</a:t>
              </a:r>
              <a:endParaRPr lang="en-US" sz="900" dirty="0"/>
            </a:p>
          </p:txBody>
        </p:sp>
        <p:sp>
          <p:nvSpPr>
            <p:cNvPr id="33" name="Rectangle 32"/>
            <p:cNvSpPr/>
            <p:nvPr/>
          </p:nvSpPr>
          <p:spPr>
            <a:xfrm>
              <a:off x="4185301" y="1683086"/>
              <a:ext cx="360000" cy="3278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1</a:t>
              </a:r>
              <a:endParaRPr lang="en-GB" sz="1050" dirty="0">
                <a:solidFill>
                  <a:schemeClr val="tx1"/>
                </a:solidFill>
              </a:endParaRPr>
            </a:p>
          </p:txBody>
        </p:sp>
        <p:sp>
          <p:nvSpPr>
            <p:cNvPr id="34" name="Rectangle 33"/>
            <p:cNvSpPr/>
            <p:nvPr/>
          </p:nvSpPr>
          <p:spPr>
            <a:xfrm>
              <a:off x="4644608" y="1687324"/>
              <a:ext cx="360000" cy="3278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L</a:t>
              </a:r>
              <a:endParaRPr lang="en-GB" sz="1050" dirty="0">
                <a:solidFill>
                  <a:schemeClr val="tx1"/>
                </a:solidFill>
              </a:endParaRPr>
            </a:p>
          </p:txBody>
        </p:sp>
        <p:sp>
          <p:nvSpPr>
            <p:cNvPr id="35" name="TextBox 34"/>
            <p:cNvSpPr txBox="1"/>
            <p:nvPr/>
          </p:nvSpPr>
          <p:spPr>
            <a:xfrm>
              <a:off x="4466974" y="1735613"/>
              <a:ext cx="264353" cy="230832"/>
            </a:xfrm>
            <a:prstGeom prst="rect">
              <a:avLst/>
            </a:prstGeom>
            <a:noFill/>
          </p:spPr>
          <p:txBody>
            <a:bodyPr wrap="none" rtlCol="0">
              <a:spAutoFit/>
            </a:bodyPr>
            <a:lstStyle/>
            <a:p>
              <a:r>
                <a:rPr lang="is-IS" sz="900" dirty="0" smtClean="0"/>
                <a:t>…</a:t>
              </a:r>
              <a:endParaRPr lang="en-US" sz="900" dirty="0"/>
            </a:p>
          </p:txBody>
        </p:sp>
        <p:sp>
          <p:nvSpPr>
            <p:cNvPr id="36" name="Rectangle 35"/>
            <p:cNvSpPr/>
            <p:nvPr/>
          </p:nvSpPr>
          <p:spPr>
            <a:xfrm>
              <a:off x="3210253" y="4650075"/>
              <a:ext cx="360000" cy="32788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1</a:t>
              </a:r>
              <a:endParaRPr lang="en-GB" sz="1050" dirty="0">
                <a:solidFill>
                  <a:schemeClr val="tx1"/>
                </a:solidFill>
              </a:endParaRPr>
            </a:p>
          </p:txBody>
        </p:sp>
        <p:sp>
          <p:nvSpPr>
            <p:cNvPr id="37" name="Rectangle 36"/>
            <p:cNvSpPr/>
            <p:nvPr/>
          </p:nvSpPr>
          <p:spPr>
            <a:xfrm>
              <a:off x="3669560" y="4654313"/>
              <a:ext cx="360000" cy="32788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M</a:t>
              </a:r>
              <a:endParaRPr lang="en-GB" sz="1050" dirty="0">
                <a:solidFill>
                  <a:schemeClr val="tx1"/>
                </a:solidFill>
              </a:endParaRPr>
            </a:p>
          </p:txBody>
        </p:sp>
        <p:sp>
          <p:nvSpPr>
            <p:cNvPr id="38" name="TextBox 37"/>
            <p:cNvSpPr txBox="1"/>
            <p:nvPr/>
          </p:nvSpPr>
          <p:spPr>
            <a:xfrm>
              <a:off x="3491926" y="4702602"/>
              <a:ext cx="264353" cy="230832"/>
            </a:xfrm>
            <a:prstGeom prst="rect">
              <a:avLst/>
            </a:prstGeom>
            <a:noFill/>
          </p:spPr>
          <p:txBody>
            <a:bodyPr wrap="none" rtlCol="0">
              <a:spAutoFit/>
            </a:bodyPr>
            <a:lstStyle/>
            <a:p>
              <a:r>
                <a:rPr lang="is-IS" sz="900" dirty="0" smtClean="0"/>
                <a:t>…</a:t>
              </a:r>
              <a:endParaRPr lang="en-US" sz="900" dirty="0"/>
            </a:p>
          </p:txBody>
        </p:sp>
        <p:sp>
          <p:nvSpPr>
            <p:cNvPr id="39" name="Rectangle 38"/>
            <p:cNvSpPr/>
            <p:nvPr/>
          </p:nvSpPr>
          <p:spPr>
            <a:xfrm>
              <a:off x="4179745" y="4651838"/>
              <a:ext cx="360000" cy="3278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1</a:t>
              </a:r>
              <a:endParaRPr lang="en-GB" sz="1050" dirty="0">
                <a:solidFill>
                  <a:schemeClr val="tx1"/>
                </a:solidFill>
              </a:endParaRPr>
            </a:p>
          </p:txBody>
        </p:sp>
        <p:sp>
          <p:nvSpPr>
            <p:cNvPr id="40" name="Rectangle 39"/>
            <p:cNvSpPr/>
            <p:nvPr/>
          </p:nvSpPr>
          <p:spPr>
            <a:xfrm>
              <a:off x="4639052" y="4656076"/>
              <a:ext cx="360000" cy="3278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1050" dirty="0" smtClean="0">
                  <a:solidFill>
                    <a:schemeClr val="tx1"/>
                  </a:solidFill>
                </a:rPr>
                <a:t>App.</a:t>
              </a:r>
              <a:br>
                <a:rPr lang="en-GB" sz="1050" dirty="0" smtClean="0">
                  <a:solidFill>
                    <a:schemeClr val="tx1"/>
                  </a:solidFill>
                </a:rPr>
              </a:br>
              <a:r>
                <a:rPr lang="en-GB" sz="1050" dirty="0" smtClean="0">
                  <a:solidFill>
                    <a:schemeClr val="tx1"/>
                  </a:solidFill>
                </a:rPr>
                <a:t>N</a:t>
              </a:r>
              <a:endParaRPr lang="en-GB" sz="1050" dirty="0">
                <a:solidFill>
                  <a:schemeClr val="tx1"/>
                </a:solidFill>
              </a:endParaRPr>
            </a:p>
          </p:txBody>
        </p:sp>
        <p:sp>
          <p:nvSpPr>
            <p:cNvPr id="41" name="TextBox 40"/>
            <p:cNvSpPr txBox="1"/>
            <p:nvPr/>
          </p:nvSpPr>
          <p:spPr>
            <a:xfrm>
              <a:off x="4461418" y="4704365"/>
              <a:ext cx="264353" cy="230832"/>
            </a:xfrm>
            <a:prstGeom prst="rect">
              <a:avLst/>
            </a:prstGeom>
            <a:noFill/>
          </p:spPr>
          <p:txBody>
            <a:bodyPr wrap="none" rtlCol="0">
              <a:spAutoFit/>
            </a:bodyPr>
            <a:lstStyle/>
            <a:p>
              <a:r>
                <a:rPr lang="is-IS" sz="900" dirty="0" smtClean="0"/>
                <a:t>…</a:t>
              </a:r>
              <a:endParaRPr lang="en-US" sz="900" dirty="0"/>
            </a:p>
          </p:txBody>
        </p:sp>
        <p:sp>
          <p:nvSpPr>
            <p:cNvPr id="42" name="TextBox 41"/>
            <p:cNvSpPr txBox="1"/>
            <p:nvPr/>
          </p:nvSpPr>
          <p:spPr>
            <a:xfrm>
              <a:off x="1808349" y="4188840"/>
              <a:ext cx="704730" cy="415498"/>
            </a:xfrm>
            <a:prstGeom prst="rect">
              <a:avLst/>
            </a:prstGeom>
            <a:noFill/>
          </p:spPr>
          <p:txBody>
            <a:bodyPr wrap="square" rtlCol="0">
              <a:spAutoFit/>
            </a:bodyPr>
            <a:lstStyle/>
            <a:p>
              <a:pPr algn="ctr"/>
              <a:r>
                <a:rPr lang="en-US" sz="1050" dirty="0" smtClean="0"/>
                <a:t>Identity vetting</a:t>
              </a:r>
              <a:endParaRPr lang="en-US" sz="1050" dirty="0"/>
            </a:p>
          </p:txBody>
        </p:sp>
        <p:sp>
          <p:nvSpPr>
            <p:cNvPr id="43" name="Rectangle 42"/>
            <p:cNvSpPr/>
            <p:nvPr/>
          </p:nvSpPr>
          <p:spPr>
            <a:xfrm>
              <a:off x="5697565" y="2940300"/>
              <a:ext cx="1073538" cy="751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0000"/>
                  </a:solidFill>
                </a:rPr>
                <a:t>EGI Accounting system</a:t>
              </a:r>
              <a:endParaRPr lang="en-GB" sz="1400" dirty="0">
                <a:solidFill>
                  <a:srgbClr val="000000"/>
                </a:solidFill>
              </a:endParaRPr>
            </a:p>
          </p:txBody>
        </p:sp>
        <p:cxnSp>
          <p:nvCxnSpPr>
            <p:cNvPr id="44" name="Straight Arrow Connector 43"/>
            <p:cNvCxnSpPr>
              <a:stCxn id="12" idx="3"/>
              <a:endCxn id="43" idx="1"/>
            </p:cNvCxnSpPr>
            <p:nvPr/>
          </p:nvCxnSpPr>
          <p:spPr>
            <a:xfrm flipV="1">
              <a:off x="5122857" y="3315907"/>
              <a:ext cx="574708" cy="2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24881" y="2938565"/>
              <a:ext cx="704730" cy="415498"/>
            </a:xfrm>
            <a:prstGeom prst="rect">
              <a:avLst/>
            </a:prstGeom>
            <a:noFill/>
          </p:spPr>
          <p:txBody>
            <a:bodyPr wrap="square" rtlCol="0">
              <a:spAutoFit/>
            </a:bodyPr>
            <a:lstStyle/>
            <a:p>
              <a:pPr algn="ctr"/>
              <a:r>
                <a:rPr lang="en-US" sz="1050" dirty="0" smtClean="0"/>
                <a:t>Usage stats</a:t>
              </a:r>
              <a:endParaRPr lang="en-US" sz="1050" dirty="0"/>
            </a:p>
          </p:txBody>
        </p:sp>
        <p:cxnSp>
          <p:nvCxnSpPr>
            <p:cNvPr id="46" name="Elbow Connector 45"/>
            <p:cNvCxnSpPr>
              <a:stCxn id="43" idx="2"/>
            </p:cNvCxnSpPr>
            <p:nvPr/>
          </p:nvCxnSpPr>
          <p:spPr>
            <a:xfrm rot="5400000">
              <a:off x="3569019" y="3092017"/>
              <a:ext cx="2065819" cy="3264812"/>
            </a:xfrm>
            <a:prstGeom prst="bentConnector2">
              <a:avLst/>
            </a:prstGeom>
            <a:ln w="3175" cmpd="sng">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387383" y="5341835"/>
              <a:ext cx="704730" cy="415498"/>
            </a:xfrm>
            <a:prstGeom prst="rect">
              <a:avLst/>
            </a:prstGeom>
            <a:noFill/>
          </p:spPr>
          <p:txBody>
            <a:bodyPr wrap="square" rtlCol="0">
              <a:spAutoFit/>
            </a:bodyPr>
            <a:lstStyle/>
            <a:p>
              <a:pPr algn="ctr"/>
              <a:r>
                <a:rPr lang="en-US" sz="1050" dirty="0" smtClean="0"/>
                <a:t>Usage stats</a:t>
              </a:r>
              <a:endParaRPr lang="en-US" sz="1050" dirty="0"/>
            </a:p>
          </p:txBody>
        </p:sp>
        <p:cxnSp>
          <p:nvCxnSpPr>
            <p:cNvPr id="48" name="Straight Arrow Connector 47"/>
            <p:cNvCxnSpPr/>
            <p:nvPr/>
          </p:nvCxnSpPr>
          <p:spPr>
            <a:xfrm flipH="1" flipV="1">
              <a:off x="1412985" y="4178257"/>
              <a:ext cx="685991" cy="678508"/>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417096" y="4122581"/>
              <a:ext cx="704730" cy="577081"/>
            </a:xfrm>
            <a:prstGeom prst="rect">
              <a:avLst/>
            </a:prstGeom>
            <a:noFill/>
          </p:spPr>
          <p:txBody>
            <a:bodyPr wrap="square" rtlCol="0">
              <a:spAutoFit/>
            </a:bodyPr>
            <a:lstStyle/>
            <a:p>
              <a:pPr algn="ctr"/>
              <a:r>
                <a:rPr lang="en-US" sz="1050" dirty="0" err="1" smtClean="0"/>
                <a:t>Approve,suspend</a:t>
              </a:r>
              <a:r>
                <a:rPr lang="en-US" sz="1050" dirty="0" smtClean="0"/>
                <a:t> users</a:t>
              </a:r>
              <a:endParaRPr lang="en-US" sz="1050" dirty="0"/>
            </a:p>
          </p:txBody>
        </p:sp>
      </p:grpSp>
      <p:sp>
        <p:nvSpPr>
          <p:cNvPr id="50" name="Fumetto 2 3"/>
          <p:cNvSpPr/>
          <p:nvPr/>
        </p:nvSpPr>
        <p:spPr>
          <a:xfrm>
            <a:off x="5796136" y="980729"/>
            <a:ext cx="3240360" cy="864095"/>
          </a:xfrm>
          <a:prstGeom prst="wedgeRoundRectCallout">
            <a:avLst>
              <a:gd name="adj1" fmla="val -64273"/>
              <a:gd name="adj2" fmla="val 87918"/>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4150" lvl="1"/>
            <a:r>
              <a:rPr lang="en-GB" sz="1600" b="1" dirty="0" smtClean="0">
                <a:solidFill>
                  <a:schemeClr val="tx1"/>
                </a:solidFill>
                <a:latin typeface="Candara" panose="020E0502030303020204" pitchFamily="34" charset="0"/>
              </a:rPr>
              <a:t>For Researchers</a:t>
            </a:r>
          </a:p>
          <a:p>
            <a:pPr lvl="1"/>
            <a:r>
              <a:rPr lang="en-GB" sz="1600" dirty="0" smtClean="0">
                <a:solidFill>
                  <a:schemeClr val="tx1"/>
                </a:solidFill>
                <a:latin typeface="Candara" panose="020E0502030303020204" pitchFamily="34" charset="0"/>
              </a:rPr>
              <a:t>&gt; Use applications from provided library</a:t>
            </a:r>
            <a:endParaRPr lang="en-GB" sz="1600" dirty="0">
              <a:solidFill>
                <a:schemeClr val="tx1"/>
              </a:solidFill>
            </a:endParaRPr>
          </a:p>
        </p:txBody>
      </p:sp>
      <p:sp>
        <p:nvSpPr>
          <p:cNvPr id="51" name="Fumetto 2 8"/>
          <p:cNvSpPr/>
          <p:nvPr/>
        </p:nvSpPr>
        <p:spPr>
          <a:xfrm>
            <a:off x="467544" y="764704"/>
            <a:ext cx="3240360" cy="1368151"/>
          </a:xfrm>
          <a:prstGeom prst="wedgeRoundRectCallout">
            <a:avLst>
              <a:gd name="adj1" fmla="val 52023"/>
              <a:gd name="adj2" fmla="val 8022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a:tabLst>
                <a:tab pos="90488" algn="l"/>
              </a:tabLst>
            </a:pPr>
            <a:r>
              <a:rPr lang="it-IT" sz="1600" b="1" dirty="0" smtClean="0">
                <a:solidFill>
                  <a:schemeClr val="tx1"/>
                </a:solidFill>
                <a:latin typeface="Candara" panose="020E0502030303020204" pitchFamily="34" charset="0"/>
              </a:rPr>
              <a:t>For Application Developers</a:t>
            </a:r>
            <a:r>
              <a:rPr lang="it-IT" sz="1600" dirty="0" smtClean="0">
                <a:solidFill>
                  <a:schemeClr val="tx1"/>
                </a:solidFill>
                <a:latin typeface="Candara" panose="020E0502030303020204" pitchFamily="34" charset="0"/>
              </a:rPr>
              <a:t>:</a:t>
            </a:r>
          </a:p>
          <a:p>
            <a:pPr marL="90488" lvl="1">
              <a:tabLst>
                <a:tab pos="90488" algn="l"/>
              </a:tabLst>
            </a:pPr>
            <a:r>
              <a:rPr lang="it-IT" sz="1600" dirty="0" smtClean="0">
                <a:solidFill>
                  <a:schemeClr val="tx1"/>
                </a:solidFill>
                <a:latin typeface="Candara" panose="020E0502030303020204" pitchFamily="34" charset="0"/>
              </a:rPr>
              <a:t>&gt; </a:t>
            </a:r>
            <a:r>
              <a:rPr lang="it-IT" sz="1600" dirty="0" err="1" smtClean="0">
                <a:solidFill>
                  <a:schemeClr val="tx1"/>
                </a:solidFill>
                <a:latin typeface="Candara" panose="020E0502030303020204" pitchFamily="34" charset="0"/>
              </a:rPr>
              <a:t>Add</a:t>
            </a:r>
            <a:r>
              <a:rPr lang="it-IT" sz="1600" dirty="0" smtClean="0">
                <a:solidFill>
                  <a:schemeClr val="tx1"/>
                </a:solidFill>
                <a:latin typeface="Candara" panose="020E0502030303020204" pitchFamily="34" charset="0"/>
              </a:rPr>
              <a:t> </a:t>
            </a:r>
            <a:r>
              <a:rPr lang="it-IT" sz="1600" dirty="0" err="1" smtClean="0">
                <a:solidFill>
                  <a:schemeClr val="tx1"/>
                </a:solidFill>
                <a:latin typeface="Candara" panose="020E0502030303020204" pitchFamily="34" charset="0"/>
              </a:rPr>
              <a:t>application</a:t>
            </a:r>
            <a:r>
              <a:rPr lang="it-IT" sz="1600" dirty="0" smtClean="0">
                <a:solidFill>
                  <a:schemeClr val="tx1"/>
                </a:solidFill>
                <a:latin typeface="Candara" panose="020E0502030303020204" pitchFamily="34" charset="0"/>
              </a:rPr>
              <a:t> to Science Gateway/hosting </a:t>
            </a:r>
            <a:r>
              <a:rPr lang="it-IT" sz="1600" dirty="0" err="1" smtClean="0">
                <a:solidFill>
                  <a:schemeClr val="tx1"/>
                </a:solidFill>
                <a:latin typeface="Candara" panose="020E0502030303020204" pitchFamily="34" charset="0"/>
              </a:rPr>
              <a:t>framework</a:t>
            </a:r>
            <a:r>
              <a:rPr lang="it-IT" sz="1600" dirty="0" smtClean="0">
                <a:solidFill>
                  <a:schemeClr val="tx1"/>
                </a:solidFill>
                <a:latin typeface="Candara" panose="020E0502030303020204" pitchFamily="34" charset="0"/>
              </a:rPr>
              <a:t> and share with </a:t>
            </a:r>
            <a:r>
              <a:rPr lang="it-IT" sz="1600" dirty="0" err="1" smtClean="0">
                <a:solidFill>
                  <a:schemeClr val="tx1"/>
                </a:solidFill>
                <a:latin typeface="Candara" panose="020E0502030303020204" pitchFamily="34" charset="0"/>
              </a:rPr>
              <a:t>other</a:t>
            </a:r>
            <a:r>
              <a:rPr lang="it-IT" sz="1600" dirty="0" smtClean="0">
                <a:solidFill>
                  <a:schemeClr val="tx1"/>
                </a:solidFill>
                <a:latin typeface="Candara" panose="020E0502030303020204" pitchFamily="34" charset="0"/>
              </a:rPr>
              <a:t> </a:t>
            </a:r>
            <a:r>
              <a:rPr lang="it-IT" sz="1600" dirty="0" err="1" smtClean="0">
                <a:solidFill>
                  <a:schemeClr val="tx1"/>
                </a:solidFill>
                <a:latin typeface="Candara" panose="020E0502030303020204" pitchFamily="34" charset="0"/>
              </a:rPr>
              <a:t>users</a:t>
            </a:r>
            <a:endParaRPr lang="en-GB" sz="1600" dirty="0">
              <a:solidFill>
                <a:schemeClr val="tx1"/>
              </a:solidFill>
            </a:endParaRPr>
          </a:p>
        </p:txBody>
      </p:sp>
      <p:sp>
        <p:nvSpPr>
          <p:cNvPr id="52" name="Fumetto 2 9"/>
          <p:cNvSpPr/>
          <p:nvPr/>
        </p:nvSpPr>
        <p:spPr>
          <a:xfrm>
            <a:off x="5771036" y="4365104"/>
            <a:ext cx="3049436" cy="1440160"/>
          </a:xfrm>
          <a:prstGeom prst="wedgeRoundRectCallout">
            <a:avLst>
              <a:gd name="adj1" fmla="val -69864"/>
              <a:gd name="adj2" fmla="val -80871"/>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lvl="1"/>
            <a:r>
              <a:rPr lang="en-GB" sz="1600" b="1" dirty="0" smtClean="0">
                <a:solidFill>
                  <a:srgbClr val="4F81BD"/>
                </a:solidFill>
                <a:latin typeface="Candara" panose="020E0502030303020204" pitchFamily="34" charset="0"/>
              </a:rPr>
              <a:t>For resource providers</a:t>
            </a:r>
          </a:p>
          <a:p>
            <a:pPr marL="93663" lvl="1"/>
            <a:r>
              <a:rPr lang="en-GB" sz="1600" dirty="0" smtClean="0">
                <a:solidFill>
                  <a:schemeClr val="tx1"/>
                </a:solidFill>
                <a:latin typeface="Candara" panose="020E0502030303020204" pitchFamily="34" charset="0"/>
              </a:rPr>
              <a:t>&gt; Offer applications to your own user groups by plugging own compute/storage in the backend</a:t>
            </a:r>
            <a:endParaRPr lang="en-GB" sz="1600" dirty="0">
              <a:solidFill>
                <a:schemeClr val="tx1"/>
              </a:solidFill>
            </a:endParaRPr>
          </a:p>
        </p:txBody>
      </p:sp>
      <p:sp>
        <p:nvSpPr>
          <p:cNvPr id="53" name="Fumetto 2 9"/>
          <p:cNvSpPr/>
          <p:nvPr/>
        </p:nvSpPr>
        <p:spPr>
          <a:xfrm>
            <a:off x="2267744" y="3789040"/>
            <a:ext cx="2448272" cy="864096"/>
          </a:xfrm>
          <a:prstGeom prst="wedgeRoundRectCallout">
            <a:avLst>
              <a:gd name="adj1" fmla="val -74530"/>
              <a:gd name="adj2" fmla="val 39605"/>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lvl="1"/>
            <a:r>
              <a:rPr lang="en-GB" sz="1600" b="1" dirty="0" smtClean="0">
                <a:solidFill>
                  <a:srgbClr val="4F81BD"/>
                </a:solidFill>
                <a:latin typeface="Candara" panose="020E0502030303020204" pitchFamily="34" charset="0"/>
              </a:rPr>
              <a:t>For NGIs</a:t>
            </a:r>
          </a:p>
          <a:p>
            <a:pPr marL="93663" lvl="1"/>
            <a:r>
              <a:rPr lang="en-GB" sz="1600" dirty="0" smtClean="0">
                <a:solidFill>
                  <a:schemeClr val="tx1"/>
                </a:solidFill>
                <a:latin typeface="Candara" panose="020E0502030303020204" pitchFamily="34" charset="0"/>
              </a:rPr>
              <a:t>Facilitate collaboration with users</a:t>
            </a:r>
            <a:endParaRPr lang="en-GB" sz="1600" dirty="0">
              <a:solidFill>
                <a:schemeClr val="tx1"/>
              </a:solidFill>
            </a:endParaRPr>
          </a:p>
        </p:txBody>
      </p:sp>
    </p:spTree>
    <p:extLst>
      <p:ext uri="{BB962C8B-B14F-4D97-AF65-F5344CB8AC3E}">
        <p14:creationId xmlns:p14="http://schemas.microsoft.com/office/powerpoint/2010/main" val="7657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How did we get here ?</a:t>
            </a:r>
            <a:endParaRPr lang="en-GB" sz="2800" dirty="0"/>
          </a:p>
        </p:txBody>
      </p:sp>
      <p:sp>
        <p:nvSpPr>
          <p:cNvPr id="8" name="Gallone 7"/>
          <p:cNvSpPr/>
          <p:nvPr/>
        </p:nvSpPr>
        <p:spPr>
          <a:xfrm>
            <a:off x="35496" y="1340768"/>
            <a:ext cx="1885856" cy="792088"/>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omic Sans MS" panose="030F0702030302020204" pitchFamily="66" charset="0"/>
              </a:rPr>
              <a:t>Designed</a:t>
            </a:r>
            <a:r>
              <a:rPr lang="it-IT" sz="1500" b="1" dirty="0" smtClean="0">
                <a:solidFill>
                  <a:schemeClr val="tx1"/>
                </a:solidFill>
                <a:latin typeface="Comic Sans MS" panose="030F0702030302020204" pitchFamily="66" charset="0"/>
              </a:rPr>
              <a:t> in late 2014</a:t>
            </a:r>
            <a:endParaRPr lang="en-GB" sz="1500" b="1" dirty="0">
              <a:solidFill>
                <a:schemeClr val="tx1"/>
              </a:solidFill>
              <a:latin typeface="Comic Sans MS" panose="030F0702030302020204" pitchFamily="66" charset="0"/>
            </a:endParaRPr>
          </a:p>
        </p:txBody>
      </p:sp>
      <p:sp>
        <p:nvSpPr>
          <p:cNvPr id="9" name="Gallone 8"/>
          <p:cNvSpPr/>
          <p:nvPr/>
        </p:nvSpPr>
        <p:spPr>
          <a:xfrm>
            <a:off x="1592376" y="1340768"/>
            <a:ext cx="2259544" cy="792088"/>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omic Sans MS" panose="030F0702030302020204" pitchFamily="66" charset="0"/>
              </a:rPr>
              <a:t>Demonstrated in Nov. 2015</a:t>
            </a:r>
          </a:p>
        </p:txBody>
      </p:sp>
      <p:sp>
        <p:nvSpPr>
          <p:cNvPr id="10" name="Gallone 9"/>
          <p:cNvSpPr/>
          <p:nvPr/>
        </p:nvSpPr>
        <p:spPr>
          <a:xfrm>
            <a:off x="3526712" y="1340768"/>
            <a:ext cx="2197416" cy="792088"/>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omic Sans MS" panose="030F0702030302020204" pitchFamily="66" charset="0"/>
              </a:rPr>
              <a:t>Reached </a:t>
            </a:r>
            <a:br>
              <a:rPr lang="en-GB" sz="1500" b="1" dirty="0" smtClean="0">
                <a:solidFill>
                  <a:schemeClr val="tx1"/>
                </a:solidFill>
                <a:latin typeface="Comic Sans MS" panose="030F0702030302020204" pitchFamily="66" charset="0"/>
              </a:rPr>
            </a:br>
            <a:r>
              <a:rPr lang="en-GB" sz="1500" b="1" dirty="0" smtClean="0">
                <a:solidFill>
                  <a:schemeClr val="tx1"/>
                </a:solidFill>
                <a:latin typeface="Comic Sans MS" panose="030F0702030302020204" pitchFamily="66" charset="0"/>
              </a:rPr>
              <a:t>Alpha in Jan. 2017</a:t>
            </a:r>
          </a:p>
        </p:txBody>
      </p:sp>
      <p:sp>
        <p:nvSpPr>
          <p:cNvPr id="11" name="Gallone 10"/>
          <p:cNvSpPr/>
          <p:nvPr/>
        </p:nvSpPr>
        <p:spPr>
          <a:xfrm>
            <a:off x="5389040" y="1340768"/>
            <a:ext cx="2060936" cy="792088"/>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omic Sans MS" panose="030F0702030302020204" pitchFamily="66" charset="0"/>
              </a:rPr>
              <a:t>Opened in Beta in May 2017</a:t>
            </a:r>
          </a:p>
        </p:txBody>
      </p:sp>
      <p:sp>
        <p:nvSpPr>
          <p:cNvPr id="13" name="Content Placeholder 6"/>
          <p:cNvSpPr txBox="1">
            <a:spLocks/>
          </p:cNvSpPr>
          <p:nvPr/>
        </p:nvSpPr>
        <p:spPr>
          <a:xfrm>
            <a:off x="323528" y="2636912"/>
            <a:ext cx="8424936" cy="2520280"/>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2400" dirty="0" smtClean="0">
              <a:latin typeface="Candara" panose="020E0502030303020204" pitchFamily="34" charset="0"/>
            </a:endParaRPr>
          </a:p>
          <a:p>
            <a:pPr lvl="1" algn="just"/>
            <a:r>
              <a:rPr lang="en-GB" sz="2200" dirty="0" smtClean="0">
                <a:latin typeface="Candara" panose="020E0502030303020204" pitchFamily="34" charset="0"/>
              </a:rPr>
              <a:t>Improve the list of scientific applications available:</a:t>
            </a:r>
          </a:p>
          <a:p>
            <a:pPr lvl="2" algn="just"/>
            <a:r>
              <a:rPr lang="it-IT" sz="1800" dirty="0" err="1" smtClean="0">
                <a:latin typeface="Candara" panose="020E0502030303020204" pitchFamily="34" charset="0"/>
              </a:rPr>
              <a:t>JupyterHub</a:t>
            </a:r>
            <a:r>
              <a:rPr lang="it-IT" sz="1800" dirty="0" smtClean="0">
                <a:latin typeface="Candara" panose="020E0502030303020204" pitchFamily="34" charset="0"/>
              </a:rPr>
              <a:t> </a:t>
            </a:r>
            <a:r>
              <a:rPr lang="it-IT" sz="1800" dirty="0" err="1" smtClean="0">
                <a:latin typeface="Candara" panose="020E0502030303020204" pitchFamily="34" charset="0"/>
              </a:rPr>
              <a:t>aaS</a:t>
            </a:r>
            <a:r>
              <a:rPr lang="it-IT" sz="1800" dirty="0" smtClean="0">
                <a:latin typeface="Candara" panose="020E0502030303020204" pitchFamily="34" charset="0"/>
              </a:rPr>
              <a:t>, </a:t>
            </a:r>
            <a:r>
              <a:rPr lang="it-IT" sz="1800" dirty="0" err="1" smtClean="0">
                <a:latin typeface="Candara" panose="020E0502030303020204" pitchFamily="34" charset="0"/>
              </a:rPr>
              <a:t>Galaxy</a:t>
            </a:r>
            <a:r>
              <a:rPr lang="it-IT" sz="1800" dirty="0" smtClean="0">
                <a:latin typeface="Candara" panose="020E0502030303020204" pitchFamily="34" charset="0"/>
              </a:rPr>
              <a:t> </a:t>
            </a:r>
            <a:r>
              <a:rPr lang="it-IT" sz="1800" dirty="0" err="1" smtClean="0">
                <a:latin typeface="Candara" panose="020E0502030303020204" pitchFamily="34" charset="0"/>
              </a:rPr>
              <a:t>aaS</a:t>
            </a:r>
            <a:endParaRPr lang="en-GB" sz="1800" dirty="0" smtClean="0">
              <a:latin typeface="Candara" panose="020E0502030303020204" pitchFamily="34" charset="0"/>
            </a:endParaRPr>
          </a:p>
          <a:p>
            <a:pPr lvl="1" algn="just"/>
            <a:r>
              <a:rPr lang="it-IT" sz="2200" dirty="0" err="1" smtClean="0">
                <a:latin typeface="Candara" panose="020E0502030303020204" pitchFamily="34" charset="0"/>
              </a:rPr>
              <a:t>Add</a:t>
            </a:r>
            <a:r>
              <a:rPr lang="it-IT" sz="2200" dirty="0" smtClean="0">
                <a:latin typeface="Candara" panose="020E0502030303020204" pitchFamily="34" charset="0"/>
              </a:rPr>
              <a:t> </a:t>
            </a:r>
            <a:r>
              <a:rPr lang="it-IT" sz="2200" dirty="0" err="1" smtClean="0">
                <a:latin typeface="Candara" panose="020E0502030303020204" pitchFamily="34" charset="0"/>
              </a:rPr>
              <a:t>AppDB</a:t>
            </a:r>
            <a:r>
              <a:rPr lang="it-IT" sz="2200" dirty="0" smtClean="0">
                <a:latin typeface="Candara" panose="020E0502030303020204" pitchFamily="34" charset="0"/>
              </a:rPr>
              <a:t> </a:t>
            </a:r>
            <a:r>
              <a:rPr lang="it-IT" sz="2200" dirty="0" err="1" smtClean="0">
                <a:latin typeface="Candara" panose="020E0502030303020204" pitchFamily="34" charset="0"/>
              </a:rPr>
              <a:t>VMOps</a:t>
            </a:r>
            <a:r>
              <a:rPr lang="it-IT" sz="2200" dirty="0" smtClean="0">
                <a:latin typeface="Candara" panose="020E0502030303020204" pitchFamily="34" charset="0"/>
              </a:rPr>
              <a:t> </a:t>
            </a:r>
            <a:r>
              <a:rPr lang="it-IT" sz="2200" dirty="0" err="1" smtClean="0">
                <a:latin typeface="Candara" panose="020E0502030303020204" pitchFamily="34" charset="0"/>
              </a:rPr>
              <a:t>as</a:t>
            </a:r>
            <a:r>
              <a:rPr lang="it-IT" sz="2200" dirty="0" smtClean="0">
                <a:latin typeface="Candara" panose="020E0502030303020204" pitchFamily="34" charset="0"/>
              </a:rPr>
              <a:t> </a:t>
            </a:r>
            <a:r>
              <a:rPr lang="it-IT" sz="2200" dirty="0" err="1" smtClean="0">
                <a:latin typeface="Candara" panose="020E0502030303020204" pitchFamily="34" charset="0"/>
              </a:rPr>
              <a:t>another</a:t>
            </a:r>
            <a:r>
              <a:rPr lang="it-IT" sz="2200" dirty="0" smtClean="0">
                <a:latin typeface="Candara" panose="020E0502030303020204" pitchFamily="34" charset="0"/>
              </a:rPr>
              <a:t> ‘gateway’ </a:t>
            </a:r>
          </a:p>
          <a:p>
            <a:pPr marL="457200" lvl="1" indent="0" algn="just">
              <a:buNone/>
            </a:pPr>
            <a:endParaRPr lang="en-GB" sz="2200" dirty="0">
              <a:latin typeface="Candara" panose="020E0502030303020204" pitchFamily="34" charset="0"/>
            </a:endParaRPr>
          </a:p>
        </p:txBody>
      </p:sp>
      <p:sp>
        <p:nvSpPr>
          <p:cNvPr id="14" name="Title 5"/>
          <p:cNvSpPr txBox="1">
            <a:spLocks/>
          </p:cNvSpPr>
          <p:nvPr/>
        </p:nvSpPr>
        <p:spPr>
          <a:xfrm>
            <a:off x="323528" y="2420888"/>
            <a:ext cx="7344816" cy="850106"/>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2800" dirty="0" smtClean="0"/>
              <a:t>What’s coming</a:t>
            </a:r>
            <a:endParaRPr lang="en-GB" sz="2800" dirty="0"/>
          </a:p>
        </p:txBody>
      </p:sp>
      <p:sp>
        <p:nvSpPr>
          <p:cNvPr id="12"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
        <p:nvSpPr>
          <p:cNvPr id="15" name="Gallone 14"/>
          <p:cNvSpPr/>
          <p:nvPr/>
        </p:nvSpPr>
        <p:spPr>
          <a:xfrm>
            <a:off x="7123344" y="1340768"/>
            <a:ext cx="1913152" cy="792088"/>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Comic Sans MS" panose="030F0702030302020204" pitchFamily="66" charset="0"/>
              </a:rPr>
              <a:t>Webinar</a:t>
            </a:r>
            <a:br>
              <a:rPr lang="en-GB" sz="1500" b="1" dirty="0" smtClean="0">
                <a:solidFill>
                  <a:schemeClr val="tx1"/>
                </a:solidFill>
                <a:latin typeface="Comic Sans MS" panose="030F0702030302020204" pitchFamily="66" charset="0"/>
              </a:rPr>
            </a:br>
            <a:r>
              <a:rPr lang="en-GB" sz="1500" b="1" dirty="0" smtClean="0">
                <a:solidFill>
                  <a:schemeClr val="tx1"/>
                </a:solidFill>
                <a:latin typeface="Comic Sans MS" panose="030F0702030302020204" pitchFamily="66" charset="0"/>
              </a:rPr>
              <a:t>Jun 2017</a:t>
            </a:r>
          </a:p>
        </p:txBody>
      </p:sp>
    </p:spTree>
    <p:extLst>
      <p:ext uri="{BB962C8B-B14F-4D97-AF65-F5344CB8AC3E}">
        <p14:creationId xmlns:p14="http://schemas.microsoft.com/office/powerpoint/2010/main" val="2434085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sz="half" idx="2"/>
          </p:nvPr>
        </p:nvSpPr>
        <p:spPr/>
        <p:txBody>
          <a:bodyPr/>
          <a:lstStyle/>
          <a:p>
            <a:r>
              <a:rPr lang="en-US" dirty="0" err="1" smtClean="0"/>
              <a:t>AoDs</a:t>
            </a:r>
            <a:r>
              <a:rPr lang="en-US" dirty="0" smtClean="0"/>
              <a:t> is not here to replace national services</a:t>
            </a:r>
          </a:p>
          <a:p>
            <a:r>
              <a:rPr lang="en-US" dirty="0" err="1" smtClean="0"/>
              <a:t>AoDs</a:t>
            </a:r>
            <a:r>
              <a:rPr lang="en-US" dirty="0" smtClean="0"/>
              <a:t> is here to facilitate reuse and collaboration</a:t>
            </a:r>
            <a:endParaRPr lang="en-US" dirty="0"/>
          </a:p>
          <a:p>
            <a:endParaRPr lang="en-US" dirty="0"/>
          </a:p>
          <a:p>
            <a:pPr marL="0" indent="0">
              <a:buNone/>
            </a:pPr>
            <a:r>
              <a:rPr lang="en-US" dirty="0" smtClean="0"/>
              <a:t>How can You participate:</a:t>
            </a:r>
          </a:p>
          <a:p>
            <a:r>
              <a:rPr lang="en-US" dirty="0" smtClean="0"/>
              <a:t>Apply for access as a user</a:t>
            </a:r>
          </a:p>
          <a:p>
            <a:r>
              <a:rPr lang="en-US" dirty="0" smtClean="0"/>
              <a:t>Join the user vetting and support team</a:t>
            </a:r>
          </a:p>
          <a:p>
            <a:r>
              <a:rPr lang="en-US" dirty="0" smtClean="0"/>
              <a:t>Integrate additional applications</a:t>
            </a:r>
          </a:p>
          <a:p>
            <a:r>
              <a:rPr lang="en-US" dirty="0" smtClean="0"/>
              <a:t>Connect a portal/VRE/gateway</a:t>
            </a:r>
          </a:p>
          <a:p>
            <a:r>
              <a:rPr lang="en-US" dirty="0" smtClean="0"/>
              <a:t>Join with cloud or HTC resources</a:t>
            </a:r>
          </a:p>
          <a:p>
            <a:pPr marL="0" indent="0">
              <a:buNone/>
            </a:pPr>
            <a:endParaRPr lang="en-US" dirty="0"/>
          </a:p>
        </p:txBody>
      </p:sp>
      <p:sp>
        <p:nvSpPr>
          <p:cNvPr id="6"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393082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Objectives of this webinar</a:t>
            </a:r>
            <a:endParaRPr lang="en-GB" sz="2800" dirty="0"/>
          </a:p>
        </p:txBody>
      </p:sp>
      <p:sp>
        <p:nvSpPr>
          <p:cNvPr id="24" name="Content Placeholder 22"/>
          <p:cNvSpPr>
            <a:spLocks noGrp="1"/>
          </p:cNvSpPr>
          <p:nvPr>
            <p:ph sz="half" idx="2"/>
          </p:nvPr>
        </p:nvSpPr>
        <p:spPr>
          <a:xfrm>
            <a:off x="156862" y="1164880"/>
            <a:ext cx="8796578" cy="535928"/>
          </a:xfrm>
        </p:spPr>
        <p:txBody>
          <a:bodyPr/>
          <a:lstStyle/>
          <a:p>
            <a:pPr marL="0" indent="0">
              <a:buNone/>
            </a:pPr>
            <a:r>
              <a:rPr lang="en-GB" sz="2400" b="1" dirty="0" smtClean="0">
                <a:latin typeface="Candara" panose="020E0502030303020204" pitchFamily="34" charset="0"/>
              </a:rPr>
              <a:t>1.) Introduce</a:t>
            </a:r>
            <a:r>
              <a:rPr lang="en-GB" sz="2400" dirty="0" smtClean="0">
                <a:latin typeface="Candara" panose="020E0502030303020204" pitchFamily="34" charset="0"/>
              </a:rPr>
              <a:t> the EGI Applications On Demand service to:</a:t>
            </a:r>
          </a:p>
          <a:p>
            <a:pPr marL="400050" lvl="1" indent="0">
              <a:buNone/>
            </a:pPr>
            <a:endParaRPr lang="en-GB" sz="1600" dirty="0" smtClean="0">
              <a:latin typeface="Candara" panose="020E0502030303020204" pitchFamily="34" charset="0"/>
            </a:endParaRPr>
          </a:p>
          <a:p>
            <a:pPr marL="400050" lvl="1" indent="0">
              <a:buNone/>
            </a:pPr>
            <a:endParaRPr lang="it-IT" sz="1600" dirty="0" smtClean="0">
              <a:latin typeface="Candara" panose="020E0502030303020204" pitchFamily="34" charset="0"/>
            </a:endParaRPr>
          </a:p>
        </p:txBody>
      </p:sp>
      <p:sp>
        <p:nvSpPr>
          <p:cNvPr id="7" name="Content Placeholder 22"/>
          <p:cNvSpPr txBox="1">
            <a:spLocks/>
          </p:cNvSpPr>
          <p:nvPr/>
        </p:nvSpPr>
        <p:spPr>
          <a:xfrm>
            <a:off x="152216" y="4045200"/>
            <a:ext cx="8796578" cy="23361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Candara" panose="020E0502030303020204" pitchFamily="34" charset="0"/>
              </a:rPr>
              <a:t>2.) Invite</a:t>
            </a:r>
            <a:r>
              <a:rPr lang="en-GB" sz="2400" dirty="0" smtClean="0">
                <a:latin typeface="Candara" panose="020E0502030303020204" pitchFamily="34" charset="0"/>
              </a:rPr>
              <a:t>:</a:t>
            </a:r>
          </a:p>
          <a:p>
            <a:pPr marL="666750" lvl="1" indent="-266700" algn="just"/>
            <a:r>
              <a:rPr lang="en-GB" sz="1800" dirty="0" smtClean="0">
                <a:latin typeface="Candara" panose="020E0502030303020204" pitchFamily="34" charset="0"/>
              </a:rPr>
              <a:t>Application developers to extend </a:t>
            </a:r>
            <a:r>
              <a:rPr lang="en-GB" sz="1800" dirty="0">
                <a:latin typeface="Candara" panose="020E0502030303020204" pitchFamily="34" charset="0"/>
              </a:rPr>
              <a:t>the the «Service» with new </a:t>
            </a:r>
            <a:r>
              <a:rPr lang="en-GB" sz="1800" dirty="0" smtClean="0">
                <a:latin typeface="Candara" panose="020E0502030303020204" pitchFamily="34" charset="0"/>
              </a:rPr>
              <a:t>applications</a:t>
            </a:r>
          </a:p>
          <a:p>
            <a:pPr marL="666750" lvl="1" indent="-266700" algn="just"/>
            <a:r>
              <a:rPr lang="en-GB" sz="1800" dirty="0">
                <a:latin typeface="Candara" panose="020E0502030303020204" pitchFamily="34" charset="0"/>
              </a:rPr>
              <a:t>Science Gateways/portals providers to extend the «Service» with new Virtual Research Environments (VREs)/Science Gateways;</a:t>
            </a:r>
          </a:p>
          <a:p>
            <a:pPr marL="666750" lvl="1" indent="-266700" algn="just"/>
            <a:r>
              <a:rPr lang="en-GB" sz="1800" dirty="0" smtClean="0">
                <a:latin typeface="Candara" panose="020E0502030303020204" pitchFamily="34" charset="0"/>
              </a:rPr>
              <a:t>Cloud and HTC providers </a:t>
            </a:r>
            <a:r>
              <a:rPr lang="en-GB" sz="1800" dirty="0">
                <a:latin typeface="Candara" panose="020E0502030303020204" pitchFamily="34" charset="0"/>
              </a:rPr>
              <a:t>to join </a:t>
            </a:r>
            <a:r>
              <a:rPr lang="en-GB" sz="1800" dirty="0" smtClean="0">
                <a:latin typeface="Candara" panose="020E0502030303020204" pitchFamily="34" charset="0"/>
              </a:rPr>
              <a:t>the «Service» with their capacities;</a:t>
            </a:r>
          </a:p>
          <a:p>
            <a:pPr marL="666750" lvl="1" indent="-266700" algn="just"/>
            <a:r>
              <a:rPr lang="en-GB" sz="1800" dirty="0" smtClean="0">
                <a:latin typeface="Candara" panose="020E0502030303020204" pitchFamily="34" charset="0"/>
              </a:rPr>
              <a:t>NGI representatives </a:t>
            </a:r>
            <a:r>
              <a:rPr lang="en-GB" sz="1800" dirty="0">
                <a:latin typeface="Candara" panose="020E0502030303020204" pitchFamily="34" charset="0"/>
              </a:rPr>
              <a:t>to become </a:t>
            </a:r>
            <a:r>
              <a:rPr lang="en-GB" sz="1800" dirty="0" smtClean="0">
                <a:latin typeface="Candara" panose="020E0502030303020204" pitchFamily="34" charset="0"/>
              </a:rPr>
              <a:t>members </a:t>
            </a:r>
            <a:r>
              <a:rPr lang="en-GB" sz="1800" dirty="0">
                <a:latin typeface="Candara" panose="020E0502030303020204" pitchFamily="34" charset="0"/>
              </a:rPr>
              <a:t>of the EGI User Support team</a:t>
            </a:r>
            <a:r>
              <a:rPr lang="it-IT" sz="1800" dirty="0" smtClean="0">
                <a:latin typeface="Candara" panose="020E0502030303020204" pitchFamily="34" charset="0"/>
              </a:rPr>
              <a:t>.</a:t>
            </a:r>
            <a:endParaRPr lang="en-GB" sz="1800" dirty="0" smtClean="0">
              <a:latin typeface="Candara" panose="020E0502030303020204" pitchFamily="34" charset="0"/>
            </a:endParaRPr>
          </a:p>
          <a:p>
            <a:pPr marL="666750" lvl="1" indent="-266700" algn="just"/>
            <a:endParaRPr lang="it-IT" sz="1600" dirty="0" smtClean="0">
              <a:latin typeface="Candara" panose="020E0502030303020204" pitchFamily="34" charset="0"/>
            </a:endParaRPr>
          </a:p>
        </p:txBody>
      </p:sp>
      <p:sp>
        <p:nvSpPr>
          <p:cNvPr id="8"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grpSp>
        <p:nvGrpSpPr>
          <p:cNvPr id="6" name="Group 51"/>
          <p:cNvGrpSpPr/>
          <p:nvPr/>
        </p:nvGrpSpPr>
        <p:grpSpPr>
          <a:xfrm>
            <a:off x="539552" y="1916832"/>
            <a:ext cx="2880320" cy="1584176"/>
            <a:chOff x="3203848" y="4437112"/>
            <a:chExt cx="2574286" cy="1584176"/>
          </a:xfrm>
        </p:grpSpPr>
        <p:pic>
          <p:nvPicPr>
            <p:cNvPr id="9" name="Picture 52"/>
            <p:cNvPicPr>
              <a:picLocks noChangeAspect="1"/>
            </p:cNvPicPr>
            <p:nvPr/>
          </p:nvPicPr>
          <p:blipFill>
            <a:blip r:embed="rId3"/>
            <a:stretch>
              <a:fillRect/>
            </a:stretch>
          </p:blipFill>
          <p:spPr>
            <a:xfrm>
              <a:off x="3514948" y="4437112"/>
              <a:ext cx="1705124" cy="1277197"/>
            </a:xfrm>
            <a:prstGeom prst="rect">
              <a:avLst/>
            </a:prstGeom>
          </p:spPr>
        </p:pic>
        <p:sp>
          <p:nvSpPr>
            <p:cNvPr id="10" name="TextBox 53"/>
            <p:cNvSpPr txBox="1"/>
            <p:nvPr/>
          </p:nvSpPr>
          <p:spPr>
            <a:xfrm>
              <a:off x="3203848" y="5651956"/>
              <a:ext cx="2574286" cy="3693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accent1">
                      <a:lumMod val="75000"/>
                    </a:schemeClr>
                  </a:solidFill>
                </a:rPr>
                <a:t>NGIs/User Support Teams</a:t>
              </a:r>
              <a:endParaRPr lang="en-US" b="1" dirty="0">
                <a:solidFill>
                  <a:schemeClr val="accent1">
                    <a:lumMod val="75000"/>
                  </a:schemeClr>
                </a:solidFill>
              </a:endParaRPr>
            </a:p>
          </p:txBody>
        </p:sp>
      </p:grpSp>
      <p:grpSp>
        <p:nvGrpSpPr>
          <p:cNvPr id="11" name="Group 48"/>
          <p:cNvGrpSpPr/>
          <p:nvPr/>
        </p:nvGrpSpPr>
        <p:grpSpPr>
          <a:xfrm>
            <a:off x="3491880" y="1547500"/>
            <a:ext cx="2088232" cy="1953507"/>
            <a:chOff x="6948264" y="2564901"/>
            <a:chExt cx="2088232" cy="1953510"/>
          </a:xfrm>
        </p:grpSpPr>
        <p:pic>
          <p:nvPicPr>
            <p:cNvPr id="12" name="Picture 49"/>
            <p:cNvPicPr>
              <a:picLocks noChangeAspect="1"/>
            </p:cNvPicPr>
            <p:nvPr/>
          </p:nvPicPr>
          <p:blipFill>
            <a:blip r:embed="rId4"/>
            <a:stretch>
              <a:fillRect/>
            </a:stretch>
          </p:blipFill>
          <p:spPr>
            <a:xfrm>
              <a:off x="7047657" y="2564901"/>
              <a:ext cx="1772817" cy="1772815"/>
            </a:xfrm>
            <a:prstGeom prst="rect">
              <a:avLst/>
            </a:prstGeom>
          </p:spPr>
        </p:pic>
        <p:sp>
          <p:nvSpPr>
            <p:cNvPr id="13" name="TextBox 50"/>
            <p:cNvSpPr txBox="1"/>
            <p:nvPr/>
          </p:nvSpPr>
          <p:spPr>
            <a:xfrm>
              <a:off x="6948264" y="4149081"/>
              <a:ext cx="2088232" cy="36933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1">
                      <a:lumMod val="75000"/>
                    </a:schemeClr>
                  </a:solidFill>
                </a:rPr>
                <a:t>Architect of RIs</a:t>
              </a:r>
              <a:endParaRPr lang="en-US" b="1" dirty="0">
                <a:solidFill>
                  <a:schemeClr val="accent1">
                    <a:lumMod val="75000"/>
                  </a:schemeClr>
                </a:solidFill>
              </a:endParaRPr>
            </a:p>
          </p:txBody>
        </p:sp>
      </p:grpSp>
      <p:grpSp>
        <p:nvGrpSpPr>
          <p:cNvPr id="14" name="Group 42"/>
          <p:cNvGrpSpPr/>
          <p:nvPr/>
        </p:nvGrpSpPr>
        <p:grpSpPr>
          <a:xfrm>
            <a:off x="6084168" y="1628800"/>
            <a:ext cx="2016224" cy="1872208"/>
            <a:chOff x="179512" y="2708920"/>
            <a:chExt cx="2016224" cy="1872208"/>
          </a:xfrm>
        </p:grpSpPr>
        <p:pic>
          <p:nvPicPr>
            <p:cNvPr id="15" name="Picture 43"/>
            <p:cNvPicPr>
              <a:picLocks noChangeAspect="1"/>
            </p:cNvPicPr>
            <p:nvPr/>
          </p:nvPicPr>
          <p:blipFill>
            <a:blip r:embed="rId5"/>
            <a:stretch>
              <a:fillRect/>
            </a:stretch>
          </p:blipFill>
          <p:spPr>
            <a:xfrm>
              <a:off x="179512" y="2708920"/>
              <a:ext cx="2016224" cy="1512168"/>
            </a:xfrm>
            <a:prstGeom prst="rect">
              <a:avLst/>
            </a:prstGeom>
          </p:spPr>
        </p:pic>
        <p:sp>
          <p:nvSpPr>
            <p:cNvPr id="16" name="TextBox 44"/>
            <p:cNvSpPr txBox="1"/>
            <p:nvPr/>
          </p:nvSpPr>
          <p:spPr>
            <a:xfrm>
              <a:off x="611560" y="4211796"/>
              <a:ext cx="1440160" cy="3693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accent1">
                      <a:lumMod val="75000"/>
                    </a:schemeClr>
                  </a:solidFill>
                </a:rPr>
                <a:t>Researchers</a:t>
              </a:r>
              <a:endParaRPr lang="en-US" b="1" dirty="0">
                <a:solidFill>
                  <a:schemeClr val="accent1">
                    <a:lumMod val="75000"/>
                  </a:schemeClr>
                </a:solidFill>
              </a:endParaRPr>
            </a:p>
          </p:txBody>
        </p:sp>
      </p:grpSp>
    </p:spTree>
    <p:extLst>
      <p:ext uri="{BB962C8B-B14F-4D97-AF65-F5344CB8AC3E}">
        <p14:creationId xmlns:p14="http://schemas.microsoft.com/office/powerpoint/2010/main" val="5245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Credits</a:t>
            </a:r>
            <a:endParaRPr lang="en-GB" sz="2800"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93" y="1196752"/>
            <a:ext cx="2853938" cy="1227029"/>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639" y="2708920"/>
            <a:ext cx="1126097" cy="1114053"/>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826" y="1293592"/>
            <a:ext cx="3638550" cy="1133475"/>
          </a:xfrm>
          <a:prstGeom prst="rect">
            <a:avLst/>
          </a:prstGeom>
        </p:spPr>
      </p:pic>
      <p:pic>
        <p:nvPicPr>
          <p:cNvPr id="8" name="Picture 2" descr="Screen Shot 2016-04-14 at 17.28.0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2708920"/>
            <a:ext cx="1440160" cy="1207194"/>
          </a:xfrm>
          <a:prstGeom prst="rect">
            <a:avLst/>
          </a:prstGeom>
        </p:spPr>
      </p:pic>
      <p:pic>
        <p:nvPicPr>
          <p:cNvPr id="9"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562" y="2751398"/>
            <a:ext cx="2021798" cy="979506"/>
          </a:xfrm>
          <a:prstGeom prst="rect">
            <a:avLst/>
          </a:prstGeom>
        </p:spPr>
      </p:pic>
      <p:pic>
        <p:nvPicPr>
          <p:cNvPr id="5" name="Immagin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3326" y="4077072"/>
            <a:ext cx="2548634" cy="1347234"/>
          </a:xfrm>
          <a:prstGeom prst="rect">
            <a:avLst/>
          </a:prstGeom>
        </p:spPr>
      </p:pic>
      <p:pic>
        <p:nvPicPr>
          <p:cNvPr id="7" name="Immagin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0989" y="4117276"/>
            <a:ext cx="3600450" cy="1266825"/>
          </a:xfrm>
          <a:prstGeom prst="rect">
            <a:avLst/>
          </a:prstGeom>
        </p:spPr>
      </p:pic>
      <p:sp>
        <p:nvSpPr>
          <p:cNvPr id="11" name="CasellaDiTesto 10"/>
          <p:cNvSpPr txBox="1"/>
          <p:nvPr/>
        </p:nvSpPr>
        <p:spPr>
          <a:xfrm>
            <a:off x="611560" y="5909210"/>
            <a:ext cx="7776864" cy="400110"/>
          </a:xfrm>
          <a:prstGeom prst="rect">
            <a:avLst/>
          </a:prstGeom>
          <a:noFill/>
        </p:spPr>
        <p:txBody>
          <a:bodyPr wrap="square" rtlCol="0">
            <a:spAutoFit/>
          </a:bodyPr>
          <a:lstStyle/>
          <a:p>
            <a:pPr algn="ctr"/>
            <a:r>
              <a:rPr lang="en-GB" sz="2000" b="1" dirty="0" smtClean="0">
                <a:latin typeface="Candara" panose="020E0502030303020204" pitchFamily="34" charset="0"/>
              </a:rPr>
              <a:t>Do you want to get in touch ? Contact us at </a:t>
            </a:r>
            <a:r>
              <a:rPr lang="en-GB" sz="2000" b="1" dirty="0" smtClean="0">
                <a:latin typeface="Candara" panose="020E0502030303020204" pitchFamily="34" charset="0"/>
                <a:hlinkClick r:id="rId10"/>
              </a:rPr>
              <a:t>support@egi.eu</a:t>
            </a:r>
            <a:r>
              <a:rPr lang="en-GB" sz="2000" b="1" dirty="0" smtClean="0">
                <a:latin typeface="Candara" panose="020E0502030303020204" pitchFamily="34" charset="0"/>
              </a:rPr>
              <a:t> </a:t>
            </a:r>
            <a:endParaRPr lang="en-GB" sz="2000" b="1" dirty="0">
              <a:latin typeface="Candara" panose="020E0502030303020204" pitchFamily="34" charset="0"/>
            </a:endParaRPr>
          </a:p>
        </p:txBody>
      </p:sp>
      <p:sp>
        <p:nvSpPr>
          <p:cNvPr id="12"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1925967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subTitle" idx="1"/>
          </p:nvPr>
        </p:nvSpPr>
        <p:spPr>
          <a:xfrm>
            <a:off x="832048" y="2923200"/>
            <a:ext cx="7772400" cy="504056"/>
          </a:xfrm>
        </p:spPr>
        <p:txBody>
          <a:bodyPr anchor="ctr">
            <a:noAutofit/>
          </a:bodyPr>
          <a:lstStyle/>
          <a:p>
            <a:pPr marL="0" indent="0" algn="ctr">
              <a:buNone/>
            </a:pPr>
            <a:r>
              <a:rPr lang="en-US" sz="3600" i="1" dirty="0" smtClean="0">
                <a:solidFill>
                  <a:schemeClr val="accent1">
                    <a:lumMod val="75000"/>
                  </a:schemeClr>
                </a:solidFill>
              </a:rPr>
              <a:t>The EGI Applications on Demand (</a:t>
            </a:r>
            <a:r>
              <a:rPr lang="en-US" sz="3600" i="1" dirty="0" err="1" smtClean="0">
                <a:solidFill>
                  <a:schemeClr val="accent1">
                    <a:lumMod val="75000"/>
                  </a:schemeClr>
                </a:solidFill>
              </a:rPr>
              <a:t>AoD</a:t>
            </a:r>
            <a:r>
              <a:rPr lang="en-US" sz="3600" i="1" dirty="0" smtClean="0">
                <a:solidFill>
                  <a:schemeClr val="accent1">
                    <a:lumMod val="75000"/>
                  </a:schemeClr>
                </a:solidFill>
              </a:rPr>
              <a:t>) live demo</a:t>
            </a:r>
            <a:endParaRPr lang="en-US" sz="3600" i="1" dirty="0">
              <a:solidFill>
                <a:schemeClr val="accent1">
                  <a:lumMod val="75000"/>
                </a:schemeClr>
              </a:solidFill>
            </a:endParaRPr>
          </a:p>
        </p:txBody>
      </p:sp>
    </p:spTree>
    <p:extLst>
      <p:ext uri="{BB962C8B-B14F-4D97-AF65-F5344CB8AC3E}">
        <p14:creationId xmlns:p14="http://schemas.microsoft.com/office/powerpoint/2010/main" val="3646031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2987824" y="2578894"/>
            <a:ext cx="3312368" cy="1066130"/>
          </a:xfrm>
        </p:spPr>
        <p:txBody>
          <a:bodyPr>
            <a:normAutofit/>
          </a:bodyPr>
          <a:lstStyle/>
          <a:p>
            <a:pPr algn="ctr"/>
            <a:r>
              <a:rPr lang="en-GB" dirty="0" smtClean="0"/>
              <a:t>Extra Slides</a:t>
            </a:r>
            <a:endParaRPr lang="en-GB" dirty="0"/>
          </a:p>
        </p:txBody>
      </p:sp>
      <p:sp>
        <p:nvSpPr>
          <p:cNvPr id="5"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99299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800" dirty="0" smtClean="0"/>
              <a:t>Scientific Applications in the Service</a:t>
            </a:r>
            <a:endParaRPr lang="en-GB" sz="2800" dirty="0"/>
          </a:p>
        </p:txBody>
      </p:sp>
      <p:sp>
        <p:nvSpPr>
          <p:cNvPr id="9" name="Content Placeholder 6"/>
          <p:cNvSpPr txBox="1">
            <a:spLocks/>
          </p:cNvSpPr>
          <p:nvPr/>
        </p:nvSpPr>
        <p:spPr>
          <a:xfrm>
            <a:off x="251520" y="4293096"/>
            <a:ext cx="8640960" cy="2016224"/>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2000" b="1" dirty="0" smtClean="0">
              <a:latin typeface="Candara" panose="020E0502030303020204" pitchFamily="34" charset="0"/>
            </a:endParaRPr>
          </a:p>
        </p:txBody>
      </p:sp>
      <p:sp>
        <p:nvSpPr>
          <p:cNvPr id="11" name="Content Placeholder 6"/>
          <p:cNvSpPr txBox="1">
            <a:spLocks/>
          </p:cNvSpPr>
          <p:nvPr/>
        </p:nvSpPr>
        <p:spPr>
          <a:xfrm>
            <a:off x="107504" y="1196752"/>
            <a:ext cx="8640960" cy="2520280"/>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b="1" u="sng" dirty="0" smtClean="0">
                <a:latin typeface="Candara" panose="020E0502030303020204" pitchFamily="34" charset="0"/>
              </a:rPr>
              <a:t>Computer Science and </a:t>
            </a:r>
            <a:r>
              <a:rPr lang="en-GB" sz="2000" b="1" u="sng" dirty="0" smtClean="0">
                <a:latin typeface="Candara" panose="020E0502030303020204" pitchFamily="34" charset="0"/>
              </a:rPr>
              <a:t>Mathematics</a:t>
            </a:r>
          </a:p>
          <a:p>
            <a:pPr lvl="1" algn="just"/>
            <a:r>
              <a:rPr lang="it-IT" sz="1600" b="1" dirty="0" smtClean="0">
                <a:latin typeface="Candara" panose="020E0502030303020204" pitchFamily="34" charset="0"/>
              </a:rPr>
              <a:t>The R </a:t>
            </a:r>
            <a:r>
              <a:rPr lang="it-IT" sz="1600" b="1" dirty="0">
                <a:latin typeface="Candara" panose="020E0502030303020204" pitchFamily="34" charset="0"/>
              </a:rPr>
              <a:t>P</a:t>
            </a:r>
            <a:r>
              <a:rPr lang="it-IT" sz="1600" b="1" dirty="0" smtClean="0">
                <a:latin typeface="Candara" panose="020E0502030303020204" pitchFamily="34" charset="0"/>
              </a:rPr>
              <a:t>roject for Statistical Computing: </a:t>
            </a:r>
            <a:r>
              <a:rPr lang="en-GB" sz="1600" dirty="0" smtClean="0">
                <a:latin typeface="Candara" panose="020E0502030303020204" pitchFamily="34" charset="0"/>
              </a:rPr>
              <a:t> a free </a:t>
            </a:r>
            <a:r>
              <a:rPr lang="en-GB" sz="1600" dirty="0">
                <a:latin typeface="Candara" panose="020E0502030303020204" pitchFamily="34" charset="0"/>
              </a:rPr>
              <a:t>software environment for statistical computing and </a:t>
            </a:r>
            <a:r>
              <a:rPr lang="en-GB" sz="1600" dirty="0" smtClean="0">
                <a:latin typeface="Candara" panose="020E0502030303020204" pitchFamily="34" charset="0"/>
              </a:rPr>
              <a:t>graphics</a:t>
            </a:r>
          </a:p>
          <a:p>
            <a:pPr lvl="2" algn="just"/>
            <a:r>
              <a:rPr lang="en-GB" sz="1200" dirty="0" smtClean="0">
                <a:latin typeface="Candara" panose="020E0502030303020204" pitchFamily="34" charset="0"/>
              </a:rPr>
              <a:t>Available in the </a:t>
            </a:r>
            <a:r>
              <a:rPr lang="en-GB" sz="1200" u="sng" dirty="0" smtClean="0">
                <a:latin typeface="Candara" panose="020E0502030303020204" pitchFamily="34" charset="0"/>
              </a:rPr>
              <a:t>Catania Science Gateway</a:t>
            </a:r>
          </a:p>
          <a:p>
            <a:pPr lvl="1" algn="just"/>
            <a:r>
              <a:rPr lang="en-GB" sz="1600" b="1" dirty="0" smtClean="0">
                <a:latin typeface="Candara" panose="020E0502030303020204" pitchFamily="34" charset="0"/>
              </a:rPr>
              <a:t>GNU Octave:</a:t>
            </a:r>
            <a:r>
              <a:rPr lang="en-GB" sz="1600" dirty="0" smtClean="0">
                <a:latin typeface="Candara" panose="020E0502030303020204" pitchFamily="34" charset="0"/>
              </a:rPr>
              <a:t> a free high-level interpreted language primarily intended for numerical computations</a:t>
            </a:r>
          </a:p>
          <a:p>
            <a:pPr lvl="2" algn="just"/>
            <a:r>
              <a:rPr lang="en-GB" sz="1200" dirty="0" smtClean="0">
                <a:latin typeface="Candara" panose="020E0502030303020204" pitchFamily="34" charset="0"/>
              </a:rPr>
              <a:t>Available in the </a:t>
            </a:r>
            <a:r>
              <a:rPr lang="en-GB" sz="1200" u="sng" dirty="0" smtClean="0">
                <a:latin typeface="Candara" panose="020E0502030303020204" pitchFamily="34" charset="0"/>
              </a:rPr>
              <a:t>EC3</a:t>
            </a:r>
            <a:r>
              <a:rPr lang="en-GB" sz="1200" dirty="0" smtClean="0">
                <a:latin typeface="Candara" panose="020E0502030303020204" pitchFamily="34" charset="0"/>
              </a:rPr>
              <a:t> portal</a:t>
            </a:r>
            <a:r>
              <a:rPr lang="it-IT" sz="1200" dirty="0" smtClean="0">
                <a:latin typeface="Candara" panose="020E0502030303020204" pitchFamily="34" charset="0"/>
              </a:rPr>
              <a:t> </a:t>
            </a:r>
          </a:p>
          <a:p>
            <a:pPr lvl="1" algn="just"/>
            <a:r>
              <a:rPr lang="en-GB" sz="1600" b="1" dirty="0" err="1">
                <a:latin typeface="Candara" panose="020E0502030303020204" pitchFamily="34" charset="0"/>
              </a:rPr>
              <a:t>g</a:t>
            </a:r>
            <a:r>
              <a:rPr lang="en-GB" sz="1600" b="1" dirty="0" err="1" smtClean="0">
                <a:latin typeface="Candara" panose="020E0502030303020204" pitchFamily="34" charset="0"/>
              </a:rPr>
              <a:t>nuplot</a:t>
            </a:r>
            <a:r>
              <a:rPr lang="en-GB" sz="1600" dirty="0" smtClean="0">
                <a:latin typeface="Candara" panose="020E0502030303020204" pitchFamily="34" charset="0"/>
              </a:rPr>
              <a:t>:</a:t>
            </a:r>
            <a:r>
              <a:rPr lang="it-IT" sz="1600" dirty="0" smtClean="0">
                <a:latin typeface="Candara" panose="020E0502030303020204" pitchFamily="34" charset="0"/>
              </a:rPr>
              <a:t> a </a:t>
            </a:r>
            <a:r>
              <a:rPr lang="en-GB" sz="1600" dirty="0" smtClean="0">
                <a:latin typeface="Candara" panose="020E0502030303020204" pitchFamily="34" charset="0"/>
              </a:rPr>
              <a:t>command-line program to generate  2D and 3D plots of functions</a:t>
            </a:r>
          </a:p>
          <a:p>
            <a:pPr lvl="2" algn="just"/>
            <a:r>
              <a:rPr lang="en-GB" sz="1200" dirty="0">
                <a:latin typeface="Candara" panose="020E0502030303020204" pitchFamily="34" charset="0"/>
              </a:rPr>
              <a:t>Available in the </a:t>
            </a:r>
            <a:r>
              <a:rPr lang="en-GB" sz="1200" u="sng" dirty="0">
                <a:latin typeface="Candara" panose="020E0502030303020204" pitchFamily="34" charset="0"/>
              </a:rPr>
              <a:t>EC3</a:t>
            </a:r>
            <a:r>
              <a:rPr lang="en-GB" sz="1200" dirty="0">
                <a:latin typeface="Candara" panose="020E0502030303020204" pitchFamily="34" charset="0"/>
              </a:rPr>
              <a:t> portal</a:t>
            </a:r>
            <a:r>
              <a:rPr lang="it-IT" sz="1200" dirty="0">
                <a:latin typeface="Candara" panose="020E0502030303020204" pitchFamily="34" charset="0"/>
              </a:rPr>
              <a:t> </a:t>
            </a:r>
            <a:endParaRPr lang="en-GB" sz="1200" dirty="0" smtClean="0">
              <a:latin typeface="Candara" panose="020E0502030303020204" pitchFamily="34" charset="0"/>
            </a:endParaRPr>
          </a:p>
          <a:p>
            <a:pPr lvl="1" algn="just"/>
            <a:endParaRPr lang="en-GB" sz="1600" dirty="0" smtClean="0">
              <a:latin typeface="Candara" panose="020E0502030303020204" pitchFamily="34" charset="0"/>
            </a:endParaRPr>
          </a:p>
        </p:txBody>
      </p:sp>
      <p:sp>
        <p:nvSpPr>
          <p:cNvPr id="12" name="Content Placeholder 6"/>
          <p:cNvSpPr txBox="1">
            <a:spLocks/>
          </p:cNvSpPr>
          <p:nvPr/>
        </p:nvSpPr>
        <p:spPr>
          <a:xfrm>
            <a:off x="251520" y="3717032"/>
            <a:ext cx="8640960" cy="1512168"/>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b="1" u="sng" dirty="0" smtClean="0">
                <a:latin typeface="Candara" panose="020E0502030303020204" pitchFamily="34" charset="0"/>
              </a:rPr>
              <a:t>Cultural Heritage</a:t>
            </a:r>
            <a:endParaRPr lang="en-GB" sz="2000" b="1" u="sng" dirty="0" smtClean="0">
              <a:latin typeface="Candara" panose="020E0502030303020204" pitchFamily="34" charset="0"/>
            </a:endParaRPr>
          </a:p>
          <a:p>
            <a:pPr lvl="1" algn="just"/>
            <a:r>
              <a:rPr lang="it-IT" sz="1600" b="1" dirty="0" smtClean="0">
                <a:latin typeface="Candara" panose="020E0502030303020204" pitchFamily="34" charset="0"/>
              </a:rPr>
              <a:t>The </a:t>
            </a:r>
            <a:r>
              <a:rPr lang="en-GB" sz="1600" b="1" dirty="0" smtClean="0">
                <a:latin typeface="Candara" panose="020E0502030303020204" pitchFamily="34" charset="0"/>
              </a:rPr>
              <a:t>Parallel Semantic Search</a:t>
            </a:r>
            <a:r>
              <a:rPr lang="it-IT" sz="1600" b="1" dirty="0" smtClean="0">
                <a:latin typeface="Candara" panose="020E0502030303020204" pitchFamily="34" charset="0"/>
              </a:rPr>
              <a:t> Engine (SSE): </a:t>
            </a:r>
            <a:r>
              <a:rPr lang="en-GB" sz="1600" dirty="0" smtClean="0">
                <a:latin typeface="Candara" panose="020E0502030303020204" pitchFamily="34" charset="0"/>
              </a:rPr>
              <a:t> a service to demonstrate the potential of information coupled with semantic web technologies to address the issues of data discovery and correlation</a:t>
            </a:r>
          </a:p>
          <a:p>
            <a:pPr lvl="2" algn="just"/>
            <a:r>
              <a:rPr lang="en-GB" sz="1200" dirty="0">
                <a:latin typeface="Candara" panose="020E0502030303020204" pitchFamily="34" charset="0"/>
              </a:rPr>
              <a:t>Available in the </a:t>
            </a:r>
            <a:r>
              <a:rPr lang="en-GB" sz="1200" u="sng" dirty="0">
                <a:latin typeface="Candara" panose="020E0502030303020204" pitchFamily="34" charset="0"/>
              </a:rPr>
              <a:t>Catania Science </a:t>
            </a:r>
            <a:r>
              <a:rPr lang="en-GB" sz="1200" u="sng" dirty="0" smtClean="0">
                <a:latin typeface="Candara" panose="020E0502030303020204" pitchFamily="34" charset="0"/>
              </a:rPr>
              <a:t>Gateway</a:t>
            </a:r>
          </a:p>
          <a:p>
            <a:pPr lvl="1" algn="just"/>
            <a:endParaRPr lang="en-GB" sz="2000" b="1" dirty="0">
              <a:solidFill>
                <a:srgbClr val="FF0000"/>
              </a:solidFill>
              <a:latin typeface="Candara" panose="020E0502030303020204" pitchFamily="34" charset="0"/>
            </a:endParaRPr>
          </a:p>
        </p:txBody>
      </p:sp>
      <p:sp>
        <p:nvSpPr>
          <p:cNvPr id="8"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73882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ontent Placeholder 6"/>
          <p:cNvSpPr txBox="1">
            <a:spLocks/>
          </p:cNvSpPr>
          <p:nvPr/>
        </p:nvSpPr>
        <p:spPr>
          <a:xfrm>
            <a:off x="251520" y="1196752"/>
            <a:ext cx="8424936" cy="2088232"/>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b="1" u="sng" dirty="0" smtClean="0">
                <a:latin typeface="Candara" panose="020E0502030303020204" pitchFamily="34" charset="0"/>
              </a:rPr>
              <a:t>Life </a:t>
            </a:r>
            <a:r>
              <a:rPr lang="en-GB" sz="2000" b="1" u="sng" dirty="0" smtClean="0">
                <a:latin typeface="Candara" panose="020E0502030303020204" pitchFamily="34" charset="0"/>
              </a:rPr>
              <a:t>Sciences</a:t>
            </a:r>
          </a:p>
          <a:p>
            <a:pPr lvl="1" algn="just"/>
            <a:r>
              <a:rPr lang="it-IT" sz="1600" b="1" dirty="0" smtClean="0">
                <a:latin typeface="Candara" panose="020E0502030303020204" pitchFamily="34" charset="0"/>
              </a:rPr>
              <a:t>ClustalW2: </a:t>
            </a:r>
            <a:r>
              <a:rPr lang="en-GB" sz="1600" dirty="0">
                <a:latin typeface="Candara" panose="020E0502030303020204" pitchFamily="34" charset="0"/>
              </a:rPr>
              <a:t>a multiple sequence alignment tool for the alignment of DNA or protein sequences</a:t>
            </a:r>
            <a:r>
              <a:rPr lang="en-GB" sz="1600" dirty="0" smtClean="0">
                <a:latin typeface="Candara" panose="020E0502030303020204" pitchFamily="34" charset="0"/>
              </a:rPr>
              <a:t>.</a:t>
            </a:r>
          </a:p>
          <a:p>
            <a:pPr lvl="1" algn="just"/>
            <a:r>
              <a:rPr lang="en-GB" sz="1600" b="1" dirty="0" err="1" smtClean="0">
                <a:latin typeface="Candara" panose="020E0502030303020204" pitchFamily="34" charset="0"/>
              </a:rPr>
              <a:t>Chipster</a:t>
            </a:r>
            <a:r>
              <a:rPr lang="en-GB" sz="1600" dirty="0" smtClean="0">
                <a:latin typeface="Candara" panose="020E0502030303020204" pitchFamily="34" charset="0"/>
              </a:rPr>
              <a:t>: an user-friendly analysis software for high-throughput data. It contains over 300 analysis data tools for next generation sequencing (NGS), microarray, proteomics and sequence data. Users can save and share automatic analysis workflows, and visualize data interactively using a built-in genome browser.</a:t>
            </a:r>
          </a:p>
          <a:p>
            <a:pPr lvl="2" algn="just"/>
            <a:r>
              <a:rPr lang="en-GB" sz="1200" dirty="0" err="1" smtClean="0">
                <a:latin typeface="Candara" panose="020E0502030303020204" pitchFamily="34" charset="0"/>
              </a:rPr>
              <a:t>Chipster</a:t>
            </a:r>
            <a:r>
              <a:rPr lang="en-GB" sz="1200" dirty="0" smtClean="0">
                <a:latin typeface="Candara" panose="020E0502030303020204" pitchFamily="34" charset="0"/>
              </a:rPr>
              <a:t> server accessed  through the </a:t>
            </a:r>
            <a:r>
              <a:rPr lang="en-GB" sz="1200" u="sng" dirty="0" smtClean="0">
                <a:latin typeface="Candara" panose="020E0502030303020204" pitchFamily="34" charset="0"/>
              </a:rPr>
              <a:t>Catania Science Gateway</a:t>
            </a:r>
          </a:p>
          <a:p>
            <a:pPr lvl="1" algn="just"/>
            <a:r>
              <a:rPr lang="en-GB" sz="1600" b="1" dirty="0" err="1" smtClean="0">
                <a:latin typeface="Candara" panose="020E0502030303020204" pitchFamily="34" charset="0"/>
              </a:rPr>
              <a:t>AutoDock</a:t>
            </a:r>
            <a:r>
              <a:rPr lang="it-IT" sz="1600" b="1" dirty="0" smtClean="0">
                <a:latin typeface="Candara" panose="020E0502030303020204" pitchFamily="34" charset="0"/>
              </a:rPr>
              <a:t> Vina: </a:t>
            </a:r>
            <a:r>
              <a:rPr lang="en-GB" sz="1600" dirty="0" smtClean="0">
                <a:latin typeface="Candara" panose="020E0502030303020204" pitchFamily="34" charset="0"/>
              </a:rPr>
              <a:t>an open-source program for doing molecular docking and virtual screening.</a:t>
            </a:r>
          </a:p>
          <a:p>
            <a:pPr lvl="2" algn="just"/>
            <a:r>
              <a:rPr lang="en-GB" sz="1200" dirty="0" smtClean="0">
                <a:latin typeface="Candara" panose="020E0502030303020204" pitchFamily="34" charset="0"/>
              </a:rPr>
              <a:t>Available in the </a:t>
            </a:r>
            <a:r>
              <a:rPr lang="en-GB" sz="1200" u="sng" dirty="0" smtClean="0">
                <a:latin typeface="Candara" panose="020E0502030303020204" pitchFamily="34" charset="0"/>
              </a:rPr>
              <a:t>WS-PGRADE/</a:t>
            </a:r>
            <a:r>
              <a:rPr lang="en-GB" sz="1200" u="sng" dirty="0" err="1" smtClean="0">
                <a:latin typeface="Candara" panose="020E0502030303020204" pitchFamily="34" charset="0"/>
              </a:rPr>
              <a:t>gUSE</a:t>
            </a:r>
            <a:r>
              <a:rPr lang="en-GB" sz="1200" dirty="0" smtClean="0">
                <a:latin typeface="Candara" panose="020E0502030303020204" pitchFamily="34" charset="0"/>
              </a:rPr>
              <a:t> Science Gateway</a:t>
            </a:r>
          </a:p>
          <a:p>
            <a:pPr lvl="1" algn="just"/>
            <a:r>
              <a:rPr lang="en-GB" sz="1600" b="1" dirty="0" smtClean="0">
                <a:latin typeface="Candara" panose="020E0502030303020204" pitchFamily="34" charset="0"/>
              </a:rPr>
              <a:t>Galaxy: </a:t>
            </a:r>
            <a:r>
              <a:rPr lang="en-GB" sz="1600" dirty="0" smtClean="0">
                <a:latin typeface="Candara" panose="020E0502030303020204" pitchFamily="34" charset="0"/>
              </a:rPr>
              <a:t>an open, web-based platform for data intensive biomedical research</a:t>
            </a:r>
            <a:endParaRPr lang="en-GB" sz="1600" b="1" dirty="0" smtClean="0">
              <a:latin typeface="Candara" panose="020E0502030303020204" pitchFamily="34" charset="0"/>
            </a:endParaRPr>
          </a:p>
          <a:p>
            <a:pPr lvl="2" algn="just"/>
            <a:r>
              <a:rPr lang="en-GB" sz="1200" dirty="0" smtClean="0">
                <a:latin typeface="Candara" panose="020E0502030303020204" pitchFamily="34" charset="0"/>
              </a:rPr>
              <a:t>Available</a:t>
            </a:r>
            <a:r>
              <a:rPr lang="it-IT" sz="1200" dirty="0" smtClean="0">
                <a:latin typeface="Candara" panose="020E0502030303020204" pitchFamily="34" charset="0"/>
              </a:rPr>
              <a:t> </a:t>
            </a:r>
            <a:r>
              <a:rPr lang="en-GB" sz="1200" dirty="0" smtClean="0">
                <a:latin typeface="Candara" panose="020E0502030303020204" pitchFamily="34" charset="0"/>
              </a:rPr>
              <a:t>in the</a:t>
            </a:r>
            <a:r>
              <a:rPr lang="it-IT" sz="1200" dirty="0" smtClean="0">
                <a:latin typeface="Candara" panose="020E0502030303020204" pitchFamily="34" charset="0"/>
              </a:rPr>
              <a:t> </a:t>
            </a:r>
            <a:r>
              <a:rPr lang="it-IT" sz="1200" u="sng" dirty="0" smtClean="0">
                <a:latin typeface="Candara" panose="020E0502030303020204" pitchFamily="34" charset="0"/>
              </a:rPr>
              <a:t>EC3</a:t>
            </a:r>
            <a:r>
              <a:rPr lang="it-IT" sz="1200" dirty="0" smtClean="0">
                <a:latin typeface="Candara" panose="020E0502030303020204" pitchFamily="34" charset="0"/>
              </a:rPr>
              <a:t> </a:t>
            </a:r>
            <a:r>
              <a:rPr lang="en-GB" sz="1200" dirty="0" smtClean="0">
                <a:latin typeface="Candara" panose="020E0502030303020204" pitchFamily="34" charset="0"/>
              </a:rPr>
              <a:t>portal</a:t>
            </a:r>
          </a:p>
          <a:p>
            <a:pPr lvl="1" algn="just"/>
            <a:endParaRPr lang="en-GB" sz="1600" u="sng" dirty="0">
              <a:latin typeface="Candara" panose="020E0502030303020204" pitchFamily="34" charset="0"/>
            </a:endParaRPr>
          </a:p>
        </p:txBody>
      </p:sp>
      <p:sp>
        <p:nvSpPr>
          <p:cNvPr id="14" name="Content Placeholder 6"/>
          <p:cNvSpPr txBox="1">
            <a:spLocks/>
          </p:cNvSpPr>
          <p:nvPr/>
        </p:nvSpPr>
        <p:spPr>
          <a:xfrm>
            <a:off x="323528" y="4581128"/>
            <a:ext cx="8640960" cy="1224136"/>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b="1" u="sng" dirty="0" smtClean="0">
                <a:latin typeface="Candara" panose="020E0502030303020204" pitchFamily="34" charset="0"/>
              </a:rPr>
              <a:t>Others</a:t>
            </a:r>
          </a:p>
          <a:p>
            <a:pPr lvl="1" algn="just"/>
            <a:r>
              <a:rPr lang="it-IT" sz="1600" b="1" dirty="0" err="1" smtClean="0">
                <a:latin typeface="Candara" panose="020E0502030303020204" pitchFamily="34" charset="0"/>
              </a:rPr>
              <a:t>Docker</a:t>
            </a:r>
            <a:r>
              <a:rPr lang="it-IT" sz="1600" b="1" dirty="0" smtClean="0">
                <a:latin typeface="Candara" panose="020E0502030303020204" pitchFamily="34" charset="0"/>
              </a:rPr>
              <a:t> Containers: </a:t>
            </a:r>
            <a:r>
              <a:rPr lang="en-GB" sz="1600" dirty="0" smtClean="0">
                <a:latin typeface="Candara" panose="020E0502030303020204" pitchFamily="34" charset="0"/>
              </a:rPr>
              <a:t> an open-source project that automates the deployment of Linux applications inside software containers</a:t>
            </a:r>
          </a:p>
          <a:p>
            <a:pPr lvl="1" algn="just"/>
            <a:r>
              <a:rPr lang="it-IT" sz="1600" dirty="0" err="1" smtClean="0">
                <a:latin typeface="Candara" panose="020E0502030303020204" pitchFamily="34" charset="0"/>
              </a:rPr>
              <a:t>Hadoop</a:t>
            </a:r>
            <a:r>
              <a:rPr lang="it-IT" sz="1600" dirty="0" smtClean="0">
                <a:latin typeface="Candara" panose="020E0502030303020204" pitchFamily="34" charset="0"/>
              </a:rPr>
              <a:t>:</a:t>
            </a:r>
          </a:p>
          <a:p>
            <a:pPr lvl="1" algn="just"/>
            <a:r>
              <a:rPr lang="it-IT" sz="1600" dirty="0" smtClean="0">
                <a:latin typeface="Candara" panose="020E0502030303020204" pitchFamily="34" charset="0"/>
              </a:rPr>
              <a:t>Marathon</a:t>
            </a:r>
            <a:endParaRPr lang="en-GB" sz="1600" dirty="0" smtClean="0">
              <a:latin typeface="Candara" panose="020E0502030303020204" pitchFamily="34" charset="0"/>
            </a:endParaRPr>
          </a:p>
          <a:p>
            <a:pPr lvl="2" algn="just"/>
            <a:r>
              <a:rPr lang="en-GB" sz="1200" dirty="0">
                <a:latin typeface="Candara" panose="020E0502030303020204" pitchFamily="34" charset="0"/>
              </a:rPr>
              <a:t>Available in the </a:t>
            </a:r>
            <a:r>
              <a:rPr lang="en-GB" sz="1200" u="sng" dirty="0" smtClean="0">
                <a:latin typeface="Candara" panose="020E0502030303020204" pitchFamily="34" charset="0"/>
              </a:rPr>
              <a:t>EC3</a:t>
            </a:r>
            <a:r>
              <a:rPr lang="en-GB" sz="1200" dirty="0" smtClean="0">
                <a:latin typeface="Candara" panose="020E0502030303020204" pitchFamily="34" charset="0"/>
              </a:rPr>
              <a:t> portal</a:t>
            </a:r>
          </a:p>
          <a:p>
            <a:pPr lvl="1" algn="just"/>
            <a:endParaRPr lang="en-GB" sz="2000" b="1" dirty="0">
              <a:solidFill>
                <a:srgbClr val="FF0000"/>
              </a:solidFill>
              <a:latin typeface="Candara" panose="020E0502030303020204" pitchFamily="34" charset="0"/>
            </a:endParaRPr>
          </a:p>
        </p:txBody>
      </p:sp>
      <p:sp>
        <p:nvSpPr>
          <p:cNvPr id="8" name="Title 5"/>
          <p:cNvSpPr>
            <a:spLocks noGrp="1"/>
          </p:cNvSpPr>
          <p:nvPr>
            <p:ph type="title"/>
          </p:nvPr>
        </p:nvSpPr>
        <p:spPr>
          <a:xfrm>
            <a:off x="1547664" y="188640"/>
            <a:ext cx="7344816" cy="850106"/>
          </a:xfrm>
        </p:spPr>
        <p:txBody>
          <a:bodyPr>
            <a:normAutofit/>
          </a:bodyPr>
          <a:lstStyle/>
          <a:p>
            <a:r>
              <a:rPr lang="en-GB" sz="2800" dirty="0" smtClean="0"/>
              <a:t>Scientific Applications in the Service</a:t>
            </a:r>
            <a:endParaRPr lang="en-GB" sz="2800" dirty="0"/>
          </a:p>
        </p:txBody>
      </p:sp>
      <p:sp>
        <p:nvSpPr>
          <p:cNvPr id="7"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154576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978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subTitle" idx="1"/>
          </p:nvPr>
        </p:nvSpPr>
        <p:spPr>
          <a:xfrm>
            <a:off x="832048" y="2924944"/>
            <a:ext cx="7772400" cy="504056"/>
          </a:xfrm>
        </p:spPr>
        <p:txBody>
          <a:bodyPr anchor="ctr">
            <a:noAutofit/>
          </a:bodyPr>
          <a:lstStyle/>
          <a:p>
            <a:pPr marL="0" indent="0" algn="ctr">
              <a:buNone/>
            </a:pPr>
            <a:r>
              <a:rPr lang="en-US" sz="3600" i="1" dirty="0" smtClean="0">
                <a:solidFill>
                  <a:schemeClr val="accent1">
                    <a:lumMod val="75000"/>
                  </a:schemeClr>
                </a:solidFill>
              </a:rPr>
              <a:t>The EGI Applications on Demand service – Motivations</a:t>
            </a:r>
            <a:endParaRPr lang="en-US" sz="3600" i="1" dirty="0">
              <a:solidFill>
                <a:schemeClr val="accent1">
                  <a:lumMod val="75000"/>
                </a:schemeClr>
              </a:solidFill>
            </a:endParaRPr>
          </a:p>
        </p:txBody>
      </p:sp>
    </p:spTree>
    <p:extLst>
      <p:ext uri="{BB962C8B-B14F-4D97-AF65-F5344CB8AC3E}">
        <p14:creationId xmlns:p14="http://schemas.microsoft.com/office/powerpoint/2010/main" val="996858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008857901"/>
              </p:ext>
            </p:extLst>
          </p:nvPr>
        </p:nvGraphicFramePr>
        <p:xfrm>
          <a:off x="179512" y="3390776"/>
          <a:ext cx="8890000" cy="435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p:cNvSpPr>
            <a:spLocks noGrp="1"/>
          </p:cNvSpPr>
          <p:nvPr>
            <p:ph type="title"/>
          </p:nvPr>
        </p:nvSpPr>
        <p:spPr>
          <a:xfrm>
            <a:off x="1547664" y="188640"/>
            <a:ext cx="7344816" cy="850106"/>
          </a:xfrm>
        </p:spPr>
        <p:txBody>
          <a:bodyPr>
            <a:noAutofit/>
          </a:bodyPr>
          <a:lstStyle/>
          <a:p>
            <a:r>
              <a:rPr lang="en-GB" sz="2800" dirty="0" smtClean="0"/>
              <a:t>EGI today</a:t>
            </a:r>
            <a:endParaRPr lang="en-GB" sz="2800" dirty="0"/>
          </a:p>
        </p:txBody>
      </p:sp>
      <p:sp>
        <p:nvSpPr>
          <p:cNvPr id="19"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pic>
        <p:nvPicPr>
          <p:cNvPr id="17" name="Picture 3" descr="Screen Shot 2016-10-17 at 22.37.4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88" y="1124744"/>
            <a:ext cx="7524328" cy="3308244"/>
          </a:xfrm>
          <a:prstGeom prst="rect">
            <a:avLst/>
          </a:prstGeom>
          <a:effectLst>
            <a:outerShdw blurRad="50800" dist="38100" dir="2700000" algn="tl" rotWithShape="0">
              <a:prstClr val="black">
                <a:alpha val="40000"/>
              </a:prstClr>
            </a:outerShdw>
          </a:effectLst>
        </p:spPr>
      </p:pic>
      <p:sp>
        <p:nvSpPr>
          <p:cNvPr id="20" name="Circular Arrow 2"/>
          <p:cNvSpPr/>
          <p:nvPr/>
        </p:nvSpPr>
        <p:spPr>
          <a:xfrm>
            <a:off x="3195444" y="1122384"/>
            <a:ext cx="1592580" cy="938464"/>
          </a:xfrm>
          <a:prstGeom prst="circularArrow">
            <a:avLst>
              <a:gd name="adj1" fmla="val 12500"/>
              <a:gd name="adj2" fmla="val 1142319"/>
              <a:gd name="adj3" fmla="val 20457681"/>
              <a:gd name="adj4" fmla="val 14381015"/>
              <a:gd name="adj5" fmla="val 12500"/>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4"/>
          <p:cNvSpPr txBox="1"/>
          <p:nvPr/>
        </p:nvSpPr>
        <p:spPr>
          <a:xfrm>
            <a:off x="2188468" y="836712"/>
            <a:ext cx="2095500" cy="584775"/>
          </a:xfrm>
          <a:prstGeom prst="rect">
            <a:avLst/>
          </a:prstGeom>
          <a:noFill/>
        </p:spPr>
        <p:txBody>
          <a:bodyPr wrap="square" rtlCol="0">
            <a:spAutoFit/>
          </a:bodyPr>
          <a:lstStyle/>
          <a:p>
            <a:pPr algn="ctr"/>
            <a:r>
              <a:rPr lang="en-US" b="1" dirty="0" smtClean="0">
                <a:solidFill>
                  <a:schemeClr val="accent1">
                    <a:lumMod val="75000"/>
                  </a:schemeClr>
                </a:solidFill>
                <a:latin typeface="Arial Narrow"/>
                <a:cs typeface="Arial Narrow"/>
              </a:rPr>
              <a:t>EGI Foundation </a:t>
            </a:r>
            <a:r>
              <a:rPr lang="en-US" sz="1400" b="1" dirty="0" smtClean="0">
                <a:solidFill>
                  <a:schemeClr val="accent1">
                    <a:lumMod val="75000"/>
                  </a:schemeClr>
                </a:solidFill>
                <a:latin typeface="Arial Narrow"/>
                <a:cs typeface="Arial Narrow"/>
              </a:rPr>
              <a:t>(Amsterdam)</a:t>
            </a:r>
            <a:endParaRPr lang="en-US" sz="1400" b="1" dirty="0">
              <a:solidFill>
                <a:schemeClr val="accent1">
                  <a:lumMod val="75000"/>
                </a:schemeClr>
              </a:solidFill>
              <a:latin typeface="Arial Narrow"/>
              <a:cs typeface="Arial Narrow"/>
            </a:endParaRP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3446" y="1471328"/>
            <a:ext cx="576064" cy="436766"/>
          </a:xfrm>
          <a:prstGeom prst="rect">
            <a:avLst/>
          </a:prstGeom>
        </p:spPr>
      </p:pic>
    </p:spTree>
    <p:extLst>
      <p:ext uri="{BB962C8B-B14F-4D97-AF65-F5344CB8AC3E}">
        <p14:creationId xmlns:p14="http://schemas.microsoft.com/office/powerpoint/2010/main" val="328374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EGI serves researchers and innovators</a:t>
            </a:r>
            <a:endParaRPr lang="en-US" sz="2800" dirty="0"/>
          </a:p>
        </p:txBody>
      </p:sp>
      <p:sp>
        <p:nvSpPr>
          <p:cNvPr id="3" name="TextBox 2"/>
          <p:cNvSpPr txBox="1"/>
          <p:nvPr/>
        </p:nvSpPr>
        <p:spPr>
          <a:xfrm>
            <a:off x="794393" y="5733256"/>
            <a:ext cx="1406559"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ESFRIs,</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899598" y="5733257"/>
            <a:ext cx="7704856"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6" y="1268762"/>
            <a:ext cx="0" cy="446449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282" y="1052738"/>
            <a:ext cx="922003" cy="738644"/>
          </a:xfrm>
          <a:prstGeom prst="rect">
            <a:avLst/>
          </a:prstGeom>
          <a:noFill/>
        </p:spPr>
        <p:txBody>
          <a:bodyPr wrap="none" lIns="91418" tIns="45710" rIns="91418" bIns="45710" rtlCol="0">
            <a:spAutoFit/>
          </a:bodyPr>
          <a:lstStyle/>
          <a:p>
            <a:pPr algn="ctr"/>
            <a:r>
              <a:rPr lang="en-GB" sz="1400" b="1" dirty="0">
                <a:solidFill>
                  <a:srgbClr val="E46C0A"/>
                </a:solidFill>
              </a:rPr>
              <a:t>Size of </a:t>
            </a:r>
            <a:br>
              <a:rPr lang="en-GB" sz="1400" b="1" dirty="0">
                <a:solidFill>
                  <a:srgbClr val="E46C0A"/>
                </a:solidFill>
              </a:rPr>
            </a:br>
            <a:r>
              <a:rPr lang="en-GB" sz="1400" b="1" dirty="0">
                <a:solidFill>
                  <a:srgbClr val="E46C0A"/>
                </a:solidFill>
              </a:rPr>
              <a:t>individual</a:t>
            </a:r>
            <a:br>
              <a:rPr lang="en-GB" sz="1400" b="1" dirty="0">
                <a:solidFill>
                  <a:srgbClr val="E46C0A"/>
                </a:solidFill>
              </a:rPr>
            </a:br>
            <a:r>
              <a:rPr lang="en-GB" sz="1400" b="1" dirty="0">
                <a:solidFill>
                  <a:srgbClr val="E46C0A"/>
                </a:solidFill>
              </a:rPr>
              <a:t>groups</a:t>
            </a:r>
          </a:p>
        </p:txBody>
      </p:sp>
      <p:sp>
        <p:nvSpPr>
          <p:cNvPr id="7" name="TextBox 6"/>
          <p:cNvSpPr txBox="1"/>
          <p:nvPr/>
        </p:nvSpPr>
        <p:spPr>
          <a:xfrm>
            <a:off x="2324837" y="5733256"/>
            <a:ext cx="2895235"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Multinational </a:t>
            </a:r>
            <a:r>
              <a:rPr lang="en-GB" b="1" dirty="0" smtClean="0">
                <a:solidFill>
                  <a:schemeClr val="accent6">
                    <a:lumMod val="75000"/>
                  </a:schemeClr>
                </a:solidFill>
              </a:rPr>
              <a:t>communities, </a:t>
            </a:r>
            <a:br>
              <a:rPr lang="en-GB" b="1" dirty="0" smtClean="0">
                <a:solidFill>
                  <a:schemeClr val="accent6">
                    <a:lumMod val="75000"/>
                  </a:schemeClr>
                </a:solidFill>
              </a:rPr>
            </a:br>
            <a:r>
              <a:rPr lang="en-GB" b="1" dirty="0" smtClean="0">
                <a:solidFill>
                  <a:schemeClr val="accent6">
                    <a:lumMod val="75000"/>
                  </a:schemeClr>
                </a:solidFill>
              </a:rPr>
              <a:t>(e.g. H2020 projects)</a:t>
            </a:r>
            <a:endParaRPr lang="en-GB" b="1" dirty="0">
              <a:solidFill>
                <a:schemeClr val="accent6">
                  <a:lumMod val="75000"/>
                </a:schemeClr>
              </a:solidFill>
            </a:endParaRPr>
          </a:p>
        </p:txBody>
      </p:sp>
      <p:sp>
        <p:nvSpPr>
          <p:cNvPr id="8" name="TextBox 7"/>
          <p:cNvSpPr txBox="1"/>
          <p:nvPr/>
        </p:nvSpPr>
        <p:spPr>
          <a:xfrm>
            <a:off x="6783329" y="5762873"/>
            <a:ext cx="2110791" cy="369312"/>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‘Long </a:t>
            </a:r>
            <a:r>
              <a:rPr lang="en-GB" b="1" dirty="0" smtClean="0">
                <a:solidFill>
                  <a:schemeClr val="accent6">
                    <a:lumMod val="75000"/>
                  </a:schemeClr>
                </a:solidFill>
              </a:rPr>
              <a:t>tail of science’</a:t>
            </a:r>
            <a:endParaRPr lang="en-GB" b="1" dirty="0">
              <a:solidFill>
                <a:schemeClr val="accent6">
                  <a:lumMod val="75000"/>
                </a:schemeClr>
              </a:solidFill>
            </a:endParaRPr>
          </a:p>
        </p:txBody>
      </p:sp>
      <p:sp>
        <p:nvSpPr>
          <p:cNvPr id="9" name="TextBox 8"/>
          <p:cNvSpPr txBox="1"/>
          <p:nvPr/>
        </p:nvSpPr>
        <p:spPr>
          <a:xfrm>
            <a:off x="1043608" y="1124744"/>
            <a:ext cx="957530" cy="3664708"/>
          </a:xfrm>
          <a:prstGeom prst="rect">
            <a:avLst/>
          </a:prstGeom>
          <a:noFill/>
        </p:spPr>
        <p:txBody>
          <a:bodyPr wrap="none" lIns="91418" tIns="45710" rIns="91418" bIns="45710" rtlCol="0">
            <a:spAutoFit/>
          </a:bodyPr>
          <a:lstStyle/>
          <a:p>
            <a:r>
              <a:rPr lang="en-GB" sz="1400" dirty="0"/>
              <a:t>WLCG</a:t>
            </a:r>
          </a:p>
          <a:p>
            <a:r>
              <a:rPr lang="en-US" sz="1400" dirty="0"/>
              <a:t>ELI</a:t>
            </a:r>
          </a:p>
          <a:p>
            <a:r>
              <a:rPr lang="en-GB" sz="1400" dirty="0"/>
              <a:t>CTA</a:t>
            </a:r>
          </a:p>
          <a:p>
            <a:r>
              <a:rPr lang="en-GB" sz="1400" dirty="0"/>
              <a:t>ELIXIR</a:t>
            </a:r>
          </a:p>
          <a:p>
            <a:r>
              <a:rPr lang="en-US" sz="1400" dirty="0"/>
              <a:t>EPOS</a:t>
            </a:r>
            <a:endParaRPr lang="en-GB" sz="1400" dirty="0"/>
          </a:p>
          <a:p>
            <a:r>
              <a:rPr lang="en-GB" sz="1400" dirty="0"/>
              <a:t>EISCAT_3D</a:t>
            </a:r>
          </a:p>
          <a:p>
            <a:r>
              <a:rPr lang="en-US" sz="1400" dirty="0"/>
              <a:t>BBMRI</a:t>
            </a:r>
          </a:p>
          <a:p>
            <a:r>
              <a:rPr lang="en-US" sz="1400" dirty="0"/>
              <a:t>CLARIN</a:t>
            </a:r>
          </a:p>
          <a:p>
            <a:r>
              <a:rPr lang="en-US" sz="1400" dirty="0"/>
              <a:t>LOFAR</a:t>
            </a:r>
          </a:p>
          <a:p>
            <a:r>
              <a:rPr lang="en-GB" sz="1400" dirty="0"/>
              <a:t>EMSO</a:t>
            </a:r>
          </a:p>
          <a:p>
            <a:r>
              <a:rPr lang="en-GB" sz="1400" dirty="0" err="1"/>
              <a:t>LifeWatch</a:t>
            </a:r>
            <a:endParaRPr lang="en-GB" sz="1400" dirty="0"/>
          </a:p>
          <a:p>
            <a:r>
              <a:rPr lang="en-GB" sz="1400" dirty="0"/>
              <a:t>ICOS</a:t>
            </a:r>
          </a:p>
          <a:p>
            <a:r>
              <a:rPr lang="en-US" sz="1400" dirty="0"/>
              <a:t>EMSO</a:t>
            </a:r>
          </a:p>
          <a:p>
            <a:r>
              <a:rPr lang="en-US" sz="1400" dirty="0"/>
              <a:t>CORBEL</a:t>
            </a:r>
          </a:p>
          <a:p>
            <a:r>
              <a:rPr lang="en-US" sz="1400" dirty="0" err="1"/>
              <a:t>ENVRIplus</a:t>
            </a:r>
            <a:endParaRPr lang="en-US" sz="1400" dirty="0"/>
          </a:p>
          <a:p>
            <a:r>
              <a:rPr lang="is-IS" sz="1400" dirty="0"/>
              <a:t>…</a:t>
            </a:r>
            <a:endParaRPr lang="en-GB" sz="1400" dirty="0"/>
          </a:p>
        </p:txBody>
      </p:sp>
      <p:sp>
        <p:nvSpPr>
          <p:cNvPr id="10" name="TextBox 9"/>
          <p:cNvSpPr txBox="1"/>
          <p:nvPr/>
        </p:nvSpPr>
        <p:spPr>
          <a:xfrm>
            <a:off x="2915817" y="1968403"/>
            <a:ext cx="1865210" cy="2893079"/>
          </a:xfrm>
          <a:prstGeom prst="rect">
            <a:avLst/>
          </a:prstGeom>
          <a:noFill/>
        </p:spPr>
        <p:txBody>
          <a:bodyPr wrap="none" lIns="91418" tIns="45710" rIns="91418" bIns="45710" rtlCol="0">
            <a:spAutoFit/>
          </a:bodyPr>
          <a:lstStyle/>
          <a:p>
            <a:r>
              <a:rPr lang="en-GB" sz="1400" dirty="0"/>
              <a:t>VRE projects</a:t>
            </a:r>
          </a:p>
          <a:p>
            <a:r>
              <a:rPr lang="en-GB" sz="1400" dirty="0" err="1"/>
              <a:t>OpenDreamKit</a:t>
            </a:r>
            <a:endParaRPr lang="en-GB" sz="1400" dirty="0"/>
          </a:p>
          <a:p>
            <a:r>
              <a:rPr lang="en-GB" sz="1400" dirty="0" err="1"/>
              <a:t>WeNMR</a:t>
            </a:r>
            <a:endParaRPr lang="en-GB" sz="1400" dirty="0"/>
          </a:p>
          <a:p>
            <a:r>
              <a:rPr lang="en-GB" sz="1400" dirty="0"/>
              <a:t>DRIHM</a:t>
            </a:r>
          </a:p>
          <a:p>
            <a:r>
              <a:rPr lang="en-GB" sz="1400" dirty="0"/>
              <a:t>VERCE</a:t>
            </a:r>
          </a:p>
          <a:p>
            <a:r>
              <a:rPr lang="en-GB" sz="1400" dirty="0" err="1"/>
              <a:t>MuG</a:t>
            </a:r>
            <a:endParaRPr lang="en-GB" sz="1400" dirty="0"/>
          </a:p>
          <a:p>
            <a:r>
              <a:rPr lang="en-GB" sz="1400" dirty="0" err="1"/>
              <a:t>AgINFRA</a:t>
            </a:r>
            <a:endParaRPr lang="en-GB" sz="1400" dirty="0"/>
          </a:p>
          <a:p>
            <a:r>
              <a:rPr lang="en-GB" sz="1400" dirty="0"/>
              <a:t>CMMST</a:t>
            </a:r>
          </a:p>
          <a:p>
            <a:r>
              <a:rPr lang="en-US" sz="1400" dirty="0"/>
              <a:t>LSGC</a:t>
            </a:r>
            <a:endParaRPr lang="en-GB" sz="1400" dirty="0"/>
          </a:p>
          <a:p>
            <a:r>
              <a:rPr lang="en-GB" sz="1400" dirty="0" err="1"/>
              <a:t>SuperSites</a:t>
            </a:r>
            <a:r>
              <a:rPr lang="en-GB" sz="1400" dirty="0"/>
              <a:t> Exploitation</a:t>
            </a:r>
          </a:p>
          <a:p>
            <a:r>
              <a:rPr lang="en-GB" sz="1400" dirty="0"/>
              <a:t>Environmental sci.</a:t>
            </a:r>
          </a:p>
          <a:p>
            <a:r>
              <a:rPr lang="en-US" sz="1400" dirty="0" err="1"/>
              <a:t>neuGRID</a:t>
            </a:r>
            <a:endParaRPr lang="en-US" sz="1400" dirty="0"/>
          </a:p>
          <a:p>
            <a:r>
              <a:rPr lang="is-IS" sz="1400" dirty="0"/>
              <a:t>…</a:t>
            </a:r>
            <a:endParaRPr lang="en-GB" sz="1400" dirty="0"/>
          </a:p>
        </p:txBody>
      </p:sp>
      <p:sp>
        <p:nvSpPr>
          <p:cNvPr id="11" name="TextBox 10"/>
          <p:cNvSpPr txBox="1"/>
          <p:nvPr/>
        </p:nvSpPr>
        <p:spPr>
          <a:xfrm>
            <a:off x="6884311" y="2409289"/>
            <a:ext cx="2295905" cy="3323967"/>
          </a:xfrm>
          <a:prstGeom prst="rect">
            <a:avLst/>
          </a:prstGeom>
          <a:noFill/>
        </p:spPr>
        <p:txBody>
          <a:bodyPr wrap="none" lIns="91418" tIns="45710" rIns="91418" bIns="45710" rtlCol="0">
            <a:spAutoFit/>
          </a:bodyPr>
          <a:lstStyle/>
          <a:p>
            <a:r>
              <a:rPr lang="en-GB" sz="1400" dirty="0" err="1"/>
              <a:t>PeachNote</a:t>
            </a:r>
            <a:endParaRPr lang="en-GB" sz="1400" dirty="0"/>
          </a:p>
          <a:p>
            <a:r>
              <a:rPr lang="en-GB" sz="1400" dirty="0"/>
              <a:t>CEBA Galaxy </a:t>
            </a:r>
            <a:r>
              <a:rPr lang="en-GB" sz="1400" dirty="0" err="1"/>
              <a:t>eLab</a:t>
            </a:r>
            <a:endParaRPr lang="en-GB" sz="1400" dirty="0"/>
          </a:p>
          <a:p>
            <a:r>
              <a:rPr lang="en-GB" sz="1400" dirty="0"/>
              <a:t>Semiconductor design</a:t>
            </a:r>
          </a:p>
          <a:p>
            <a:r>
              <a:rPr lang="en-GB" sz="1400" dirty="0"/>
              <a:t>Main-belt comets</a:t>
            </a:r>
          </a:p>
          <a:p>
            <a:r>
              <a:rPr lang="en-GB" sz="1400" dirty="0"/>
              <a:t>Quantum </a:t>
            </a:r>
            <a:r>
              <a:rPr lang="en-GB" sz="1400" dirty="0" err="1"/>
              <a:t>pysics</a:t>
            </a:r>
            <a:r>
              <a:rPr lang="en-GB" sz="1400" dirty="0"/>
              <a:t> studies</a:t>
            </a:r>
          </a:p>
          <a:p>
            <a:r>
              <a:rPr lang="en-GB" sz="1400" dirty="0"/>
              <a:t>Virtual imaging (LS)</a:t>
            </a:r>
          </a:p>
          <a:p>
            <a:r>
              <a:rPr lang="en-GB" sz="1400" dirty="0"/>
              <a:t>Bovine tuberculosis spread</a:t>
            </a:r>
          </a:p>
          <a:p>
            <a:r>
              <a:rPr lang="en-GB" sz="1400" dirty="0"/>
              <a:t>Convergent </a:t>
            </a:r>
            <a:r>
              <a:rPr lang="en-GB" sz="1400" dirty="0" err="1"/>
              <a:t>evol</a:t>
            </a:r>
            <a:r>
              <a:rPr lang="en-GB" sz="1400" dirty="0"/>
              <a:t>. in genomes</a:t>
            </a:r>
          </a:p>
          <a:p>
            <a:r>
              <a:rPr lang="en-US" sz="1400" dirty="0"/>
              <a:t>Geography evolution</a:t>
            </a:r>
          </a:p>
          <a:p>
            <a:r>
              <a:rPr lang="en-US" sz="1400" dirty="0"/>
              <a:t>Seafloor seismic waves</a:t>
            </a:r>
          </a:p>
          <a:p>
            <a:r>
              <a:rPr lang="en-GB" sz="1400" dirty="0"/>
              <a:t>3D liver maps with MRI</a:t>
            </a:r>
          </a:p>
          <a:p>
            <a:r>
              <a:rPr lang="en-US" sz="1400" dirty="0"/>
              <a:t>Metabolic rate modelling</a:t>
            </a:r>
          </a:p>
          <a:p>
            <a:r>
              <a:rPr lang="en-US" sz="1400" dirty="0"/>
              <a:t>Genome alignment</a:t>
            </a:r>
          </a:p>
          <a:p>
            <a:r>
              <a:rPr lang="en-GB" sz="1400" dirty="0"/>
              <a:t>Tapeworms infection on fish</a:t>
            </a:r>
          </a:p>
          <a:p>
            <a:r>
              <a:rPr lang="en-GB" sz="1400" dirty="0"/>
              <a:t>…</a:t>
            </a:r>
          </a:p>
        </p:txBody>
      </p:sp>
      <p:sp>
        <p:nvSpPr>
          <p:cNvPr id="12" name="TextBox 11"/>
          <p:cNvSpPr txBox="1"/>
          <p:nvPr/>
        </p:nvSpPr>
        <p:spPr>
          <a:xfrm>
            <a:off x="5422305" y="5733256"/>
            <a:ext cx="1021903"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5436096" y="2950933"/>
            <a:ext cx="945022" cy="2462192"/>
          </a:xfrm>
          <a:prstGeom prst="rect">
            <a:avLst/>
          </a:prstGeom>
          <a:noFill/>
        </p:spPr>
        <p:txBody>
          <a:bodyPr wrap="none" lIns="91418" tIns="45710" rIns="91418" bIns="45710" rtlCol="0">
            <a:spAutoFit/>
          </a:bodyPr>
          <a:lstStyle/>
          <a:p>
            <a:r>
              <a:rPr lang="en-US" sz="1400" dirty="0" err="1"/>
              <a:t>Agroknow</a:t>
            </a:r>
            <a:endParaRPr lang="en-US" sz="1400" dirty="0"/>
          </a:p>
          <a:p>
            <a:r>
              <a:rPr lang="en-US" sz="1400" dirty="0" err="1"/>
              <a:t>CloudEO</a:t>
            </a:r>
            <a:endParaRPr lang="en-US" sz="1400" dirty="0"/>
          </a:p>
          <a:p>
            <a:r>
              <a:rPr lang="en-US" sz="1400" dirty="0" err="1"/>
              <a:t>CloudSME</a:t>
            </a:r>
            <a:endParaRPr lang="en-US" sz="1400" dirty="0"/>
          </a:p>
          <a:p>
            <a:r>
              <a:rPr lang="en-US" sz="1400" dirty="0" err="1"/>
              <a:t>Ecohydros</a:t>
            </a:r>
            <a:endParaRPr lang="en-US" sz="1400" dirty="0"/>
          </a:p>
          <a:p>
            <a:r>
              <a:rPr lang="en-US" sz="1400" dirty="0" err="1"/>
              <a:t>gnubila</a:t>
            </a:r>
            <a:endParaRPr lang="en-US" sz="1400" dirty="0"/>
          </a:p>
          <a:p>
            <a:r>
              <a:rPr lang="en-US" sz="1400" dirty="0" err="1"/>
              <a:t>Sinergise</a:t>
            </a:r>
            <a:endParaRPr lang="en-US" sz="1400" dirty="0"/>
          </a:p>
          <a:p>
            <a:r>
              <a:rPr lang="en-US" sz="1400" dirty="0" err="1"/>
              <a:t>SixSq</a:t>
            </a:r>
            <a:endParaRPr lang="en-US" sz="1400" dirty="0"/>
          </a:p>
          <a:p>
            <a:r>
              <a:rPr lang="en-US" sz="1400" dirty="0"/>
              <a:t>TEISS</a:t>
            </a:r>
          </a:p>
          <a:p>
            <a:r>
              <a:rPr lang="en-US" sz="1400" dirty="0" err="1"/>
              <a:t>Terradue</a:t>
            </a:r>
            <a:endParaRPr lang="en-US" sz="1400" dirty="0"/>
          </a:p>
          <a:p>
            <a:r>
              <a:rPr lang="en-US" sz="1400" dirty="0" err="1"/>
              <a:t>Ubercloud</a:t>
            </a:r>
            <a:endParaRPr lang="en-US" sz="1400" dirty="0"/>
          </a:p>
          <a:p>
            <a:r>
              <a:rPr lang="is-IS" sz="1400" dirty="0"/>
              <a:t>…</a:t>
            </a:r>
            <a:endParaRPr lang="en-GB" sz="1400" dirty="0"/>
          </a:p>
        </p:txBody>
      </p:sp>
      <p:sp>
        <p:nvSpPr>
          <p:cNvPr id="14" name="Arc 13"/>
          <p:cNvSpPr/>
          <p:nvPr/>
        </p:nvSpPr>
        <p:spPr>
          <a:xfrm rot="10800000">
            <a:off x="1187626" y="-2547663"/>
            <a:ext cx="14761640" cy="8136904"/>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91418" tIns="45710" rIns="91418" bIns="45710" rtlCol="0" anchor="ctr"/>
          <a:lstStyle/>
          <a:p>
            <a:pPr algn="ctr"/>
            <a:endParaRPr lang="en-US"/>
          </a:p>
        </p:txBody>
      </p:sp>
      <p:sp>
        <p:nvSpPr>
          <p:cNvPr id="17"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194991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2"/>
          <p:cNvSpPr>
            <a:spLocks noGrp="1"/>
          </p:cNvSpPr>
          <p:nvPr>
            <p:ph sz="half" idx="2"/>
          </p:nvPr>
        </p:nvSpPr>
        <p:spPr>
          <a:xfrm>
            <a:off x="156862" y="1308896"/>
            <a:ext cx="8796578" cy="5072432"/>
          </a:xfrm>
        </p:spPr>
        <p:txBody>
          <a:bodyPr/>
          <a:lstStyle/>
          <a:p>
            <a:pPr algn="just"/>
            <a:r>
              <a:rPr lang="en-GB" sz="2400" dirty="0" smtClean="0">
                <a:latin typeface="Candara" panose="020E0502030303020204" pitchFamily="34" charset="0"/>
              </a:rPr>
              <a:t>Fragmented landscape of ‘catch-all Virtual Organisation’ services </a:t>
            </a:r>
            <a:br>
              <a:rPr lang="en-GB" sz="2400" dirty="0" smtClean="0">
                <a:latin typeface="Candara" panose="020E0502030303020204" pitchFamily="34" charset="0"/>
              </a:rPr>
            </a:br>
            <a:r>
              <a:rPr lang="en-GB" sz="2400" dirty="0" smtClean="0">
                <a:latin typeface="Candara" panose="020E0502030303020204" pitchFamily="34" charset="0"/>
              </a:rPr>
              <a:t>(35 VOs at the moment)</a:t>
            </a:r>
          </a:p>
          <a:p>
            <a:pPr lvl="1" algn="just"/>
            <a:r>
              <a:rPr lang="en-GB" sz="2000" dirty="0" smtClean="0">
                <a:latin typeface="Candara" panose="020E0502030303020204" pitchFamily="34" charset="0"/>
              </a:rPr>
              <a:t>Barrier for broad adoption</a:t>
            </a:r>
          </a:p>
          <a:p>
            <a:pPr algn="just"/>
            <a:r>
              <a:rPr lang="en-GB" sz="2400" dirty="0" smtClean="0">
                <a:latin typeface="Candara" panose="020E0502030303020204" pitchFamily="34" charset="0"/>
              </a:rPr>
              <a:t>Abandoned/un-sustained services in some of these VOs</a:t>
            </a:r>
          </a:p>
          <a:p>
            <a:pPr lvl="1" algn="just"/>
            <a:r>
              <a:rPr lang="en-GB" sz="2000" dirty="0" smtClean="0">
                <a:latin typeface="Candara" panose="020E0502030303020204" pitchFamily="34" charset="0"/>
              </a:rPr>
              <a:t>Barrier for use</a:t>
            </a:r>
          </a:p>
          <a:p>
            <a:pPr algn="just"/>
            <a:r>
              <a:rPr lang="en-GB" sz="2400" dirty="0" smtClean="0">
                <a:latin typeface="Candara" panose="020E0502030303020204" pitchFamily="34" charset="0"/>
              </a:rPr>
              <a:t>‘Reinventing the wheel’ (same applications, frameworks in several VOs)</a:t>
            </a:r>
          </a:p>
          <a:p>
            <a:pPr lvl="1" algn="just"/>
            <a:r>
              <a:rPr lang="en-GB" sz="2000" dirty="0" smtClean="0">
                <a:latin typeface="Candara" panose="020E0502030303020204" pitchFamily="34" charset="0"/>
              </a:rPr>
              <a:t>Waste of effort</a:t>
            </a:r>
          </a:p>
          <a:p>
            <a:pPr algn="just"/>
            <a:r>
              <a:rPr lang="en-GB" sz="2400" dirty="0" smtClean="0">
                <a:latin typeface="Candara" panose="020E0502030303020204" pitchFamily="34" charset="0"/>
              </a:rPr>
              <a:t>Complicated access (X.509)</a:t>
            </a:r>
          </a:p>
          <a:p>
            <a:pPr lvl="1" algn="just"/>
            <a:r>
              <a:rPr lang="en-GB" sz="2000" dirty="0" smtClean="0">
                <a:latin typeface="Candara" panose="020E0502030303020204" pitchFamily="34" charset="0"/>
              </a:rPr>
              <a:t>Barrier for usability</a:t>
            </a:r>
          </a:p>
          <a:p>
            <a:pPr marL="0" indent="0" algn="just">
              <a:buNone/>
            </a:pPr>
            <a:endParaRPr lang="en-GB" sz="2400" dirty="0" smtClean="0">
              <a:latin typeface="Candara" panose="020E0502030303020204" pitchFamily="34" charset="0"/>
            </a:endParaRPr>
          </a:p>
        </p:txBody>
      </p:sp>
      <p:sp>
        <p:nvSpPr>
          <p:cNvPr id="6" name="Title 1"/>
          <p:cNvSpPr>
            <a:spLocks noGrp="1"/>
          </p:cNvSpPr>
          <p:nvPr>
            <p:ph type="title"/>
          </p:nvPr>
        </p:nvSpPr>
        <p:spPr>
          <a:xfrm>
            <a:off x="1259632" y="188640"/>
            <a:ext cx="7632848" cy="850106"/>
          </a:xfrm>
        </p:spPr>
        <p:txBody>
          <a:bodyPr>
            <a:noAutofit/>
          </a:bodyPr>
          <a:lstStyle/>
          <a:p>
            <a:r>
              <a:rPr lang="en-US" sz="2800" dirty="0" smtClean="0"/>
              <a:t>Barriers of application access and reuse</a:t>
            </a:r>
            <a:endParaRPr lang="en-US" sz="2800" dirty="0"/>
          </a:p>
        </p:txBody>
      </p:sp>
      <p:sp>
        <p:nvSpPr>
          <p:cNvPr id="4"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185326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2"/>
          <p:cNvSpPr>
            <a:spLocks noGrp="1"/>
          </p:cNvSpPr>
          <p:nvPr>
            <p:ph sz="half" idx="2"/>
          </p:nvPr>
        </p:nvSpPr>
        <p:spPr>
          <a:xfrm>
            <a:off x="156862" y="1308896"/>
            <a:ext cx="8796578" cy="5072432"/>
          </a:xfrm>
        </p:spPr>
        <p:txBody>
          <a:bodyPr/>
          <a:lstStyle/>
          <a:p>
            <a:pPr algn="just"/>
            <a:r>
              <a:rPr lang="en-GB" sz="2400" b="1" dirty="0">
                <a:latin typeface="Candara" panose="020E0502030303020204" pitchFamily="34" charset="0"/>
              </a:rPr>
              <a:t>100% coverage</a:t>
            </a:r>
            <a:r>
              <a:rPr lang="en-GB" sz="2400" dirty="0">
                <a:latin typeface="Candara" panose="020E0502030303020204" pitchFamily="34" charset="0"/>
              </a:rPr>
              <a:t>: anyone with internet access can become a </a:t>
            </a:r>
            <a:r>
              <a:rPr lang="en-GB" sz="2400" dirty="0" smtClean="0">
                <a:latin typeface="Candara" panose="020E0502030303020204" pitchFamily="34" charset="0"/>
              </a:rPr>
              <a:t>user (no X509 certificate; no NGI/VO affiliation)</a:t>
            </a:r>
            <a:endParaRPr lang="en-GB" sz="2400" dirty="0">
              <a:latin typeface="Candara" panose="020E0502030303020204" pitchFamily="34" charset="0"/>
            </a:endParaRPr>
          </a:p>
          <a:p>
            <a:pPr algn="just"/>
            <a:r>
              <a:rPr lang="en-GB" sz="2400" b="1" dirty="0">
                <a:latin typeface="Candara" panose="020E0502030303020204" pitchFamily="34" charset="0"/>
              </a:rPr>
              <a:t>Secure</a:t>
            </a:r>
            <a:r>
              <a:rPr lang="en-GB" sz="2400" dirty="0">
                <a:latin typeface="Candara" panose="020E0502030303020204" pitchFamily="34" charset="0"/>
              </a:rPr>
              <a:t>: provide </a:t>
            </a:r>
            <a:r>
              <a:rPr lang="en-GB" sz="2400" dirty="0" smtClean="0">
                <a:latin typeface="Candara" panose="020E0502030303020204" pitchFamily="34" charset="0"/>
              </a:rPr>
              <a:t>high level </a:t>
            </a:r>
            <a:r>
              <a:rPr lang="en-GB" sz="2400" dirty="0">
                <a:latin typeface="Candara" panose="020E0502030303020204" pitchFamily="34" charset="0"/>
              </a:rPr>
              <a:t>of </a:t>
            </a:r>
            <a:r>
              <a:rPr lang="en-GB" sz="2400" dirty="0" smtClean="0">
                <a:latin typeface="Candara" panose="020E0502030303020204" pitchFamily="34" charset="0"/>
              </a:rPr>
              <a:t>traceability of </a:t>
            </a:r>
            <a:r>
              <a:rPr lang="en-GB" sz="2400" dirty="0" err="1" smtClean="0">
                <a:latin typeface="Candara" panose="020E0502030303020204" pitchFamily="34" charset="0"/>
              </a:rPr>
              <a:t>userer</a:t>
            </a:r>
            <a:r>
              <a:rPr lang="en-GB" sz="2400" dirty="0" smtClean="0">
                <a:latin typeface="Candara" panose="020E0502030303020204" pitchFamily="34" charset="0"/>
              </a:rPr>
              <a:t> </a:t>
            </a:r>
            <a:r>
              <a:rPr lang="en-GB" sz="2400" dirty="0">
                <a:latin typeface="Candara" panose="020E0502030303020204" pitchFamily="34" charset="0"/>
              </a:rPr>
              <a:t>activities</a:t>
            </a:r>
          </a:p>
          <a:p>
            <a:pPr algn="just"/>
            <a:r>
              <a:rPr lang="en-GB" sz="2400" b="1" dirty="0" smtClean="0">
                <a:latin typeface="Candara" panose="020E0502030303020204" pitchFamily="34" charset="0"/>
              </a:rPr>
              <a:t>Open and scalable</a:t>
            </a:r>
            <a:r>
              <a:rPr lang="en-GB" sz="2400" dirty="0">
                <a:latin typeface="Candara" panose="020E0502030303020204" pitchFamily="34" charset="0"/>
              </a:rPr>
              <a:t>: can scale up to support large number of </a:t>
            </a:r>
            <a:r>
              <a:rPr lang="en-GB" sz="2400" dirty="0" smtClean="0">
                <a:latin typeface="Candara" panose="020E0502030303020204" pitchFamily="34" charset="0"/>
              </a:rPr>
              <a:t>application providers, resource </a:t>
            </a:r>
            <a:r>
              <a:rPr lang="en-GB" sz="2400" dirty="0">
                <a:latin typeface="Candara" panose="020E0502030303020204" pitchFamily="34" charset="0"/>
              </a:rPr>
              <a:t>providers, technology </a:t>
            </a:r>
            <a:r>
              <a:rPr lang="en-GB" sz="2400" dirty="0" smtClean="0">
                <a:latin typeface="Candara" panose="020E0502030303020204" pitchFamily="34" charset="0"/>
              </a:rPr>
              <a:t>providers and users</a:t>
            </a:r>
            <a:endParaRPr lang="en-GB" sz="2400" dirty="0">
              <a:latin typeface="Candara" panose="020E0502030303020204" pitchFamily="34" charset="0"/>
            </a:endParaRPr>
          </a:p>
          <a:p>
            <a:pPr lvl="1" algn="just"/>
            <a:r>
              <a:rPr lang="en-GB" sz="2000" dirty="0">
                <a:latin typeface="Candara" panose="020E0502030303020204" pitchFamily="34" charset="0"/>
              </a:rPr>
              <a:t>Resource providers can join with their own resources</a:t>
            </a:r>
          </a:p>
          <a:p>
            <a:pPr lvl="1" algn="just"/>
            <a:r>
              <a:rPr lang="en-US" sz="2000" dirty="0">
                <a:latin typeface="Candara" panose="020E0502030303020204" pitchFamily="34" charset="0"/>
              </a:rPr>
              <a:t>Science Gateways/VRE providers can join with custom </a:t>
            </a:r>
            <a:r>
              <a:rPr lang="en-US" sz="2000" dirty="0" smtClean="0">
                <a:latin typeface="Candara" panose="020E0502030303020204" pitchFamily="34" charset="0"/>
              </a:rPr>
              <a:t>tools</a:t>
            </a:r>
          </a:p>
          <a:p>
            <a:pPr algn="just"/>
            <a:r>
              <a:rPr lang="en-GB" sz="2400" b="1" dirty="0">
                <a:latin typeface="Candara" panose="020E0502030303020204" pitchFamily="34" charset="0"/>
              </a:rPr>
              <a:t>Reuse </a:t>
            </a:r>
            <a:r>
              <a:rPr lang="en-GB" sz="2400" dirty="0">
                <a:latin typeface="Candara" panose="020E0502030303020204" pitchFamily="34" charset="0"/>
              </a:rPr>
              <a:t>existing </a:t>
            </a:r>
            <a:r>
              <a:rPr lang="en-GB" sz="2400" dirty="0" smtClean="0">
                <a:latin typeface="Candara" panose="020E0502030303020204" pitchFamily="34" charset="0"/>
              </a:rPr>
              <a:t>technological </a:t>
            </a:r>
            <a:r>
              <a:rPr lang="en-GB" sz="2400" dirty="0">
                <a:latin typeface="Candara" panose="020E0502030303020204" pitchFamily="34" charset="0"/>
              </a:rPr>
              <a:t>building blocks as much as possible</a:t>
            </a:r>
          </a:p>
          <a:p>
            <a:pPr algn="just"/>
            <a:r>
              <a:rPr lang="en-GB" sz="2400" b="1" u="sng" dirty="0">
                <a:latin typeface="Candara" panose="020E0502030303020204" pitchFamily="34" charset="0"/>
              </a:rPr>
              <a:t>User</a:t>
            </a:r>
            <a:r>
              <a:rPr lang="en-GB" sz="2400" b="1" u="sng" dirty="0" smtClean="0">
                <a:latin typeface="Candara" panose="020E0502030303020204" pitchFamily="34" charset="0"/>
              </a:rPr>
              <a:t>-friendly</a:t>
            </a:r>
            <a:r>
              <a:rPr lang="en-GB" sz="2400" u="sng" dirty="0" smtClean="0">
                <a:latin typeface="Candara" panose="020E0502030303020204" pitchFamily="34" charset="0"/>
              </a:rPr>
              <a:t>: intuitive GUI, local user support</a:t>
            </a:r>
            <a:endParaRPr lang="en-GB" sz="2400" u="sng" dirty="0">
              <a:latin typeface="Candara" panose="020E0502030303020204" pitchFamily="34" charset="0"/>
            </a:endParaRPr>
          </a:p>
          <a:p>
            <a:pPr algn="just"/>
            <a:endParaRPr lang="en-GB" dirty="0">
              <a:latin typeface="Candara" panose="020E0502030303020204" pitchFamily="34" charset="0"/>
            </a:endParaRPr>
          </a:p>
        </p:txBody>
      </p:sp>
      <p:sp>
        <p:nvSpPr>
          <p:cNvPr id="6" name="Title 1"/>
          <p:cNvSpPr>
            <a:spLocks noGrp="1"/>
          </p:cNvSpPr>
          <p:nvPr>
            <p:ph type="title"/>
          </p:nvPr>
        </p:nvSpPr>
        <p:spPr>
          <a:xfrm>
            <a:off x="1259632" y="188640"/>
            <a:ext cx="7632848" cy="850106"/>
          </a:xfrm>
        </p:spPr>
        <p:txBody>
          <a:bodyPr>
            <a:noAutofit/>
          </a:bodyPr>
          <a:lstStyle/>
          <a:p>
            <a:r>
              <a:rPr lang="en-US" sz="2800" dirty="0" smtClean="0"/>
              <a:t>Main design </a:t>
            </a:r>
            <a:r>
              <a:rPr lang="en-US" sz="2800" dirty="0"/>
              <a:t>r</a:t>
            </a:r>
            <a:r>
              <a:rPr lang="en-US" sz="2800" dirty="0" smtClean="0"/>
              <a:t>equirements for the service</a:t>
            </a:r>
            <a:endParaRPr lang="en-US" sz="2800" dirty="0"/>
          </a:p>
        </p:txBody>
      </p:sp>
      <p:sp>
        <p:nvSpPr>
          <p:cNvPr id="5" name="Footer Placeholder 2"/>
          <p:cNvSpPr txBox="1">
            <a:spLocks/>
          </p:cNvSpPr>
          <p:nvPr/>
        </p:nvSpPr>
        <p:spPr>
          <a:xfrm>
            <a:off x="1187624" y="6448251"/>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smtClean="0">
                <a:solidFill>
                  <a:schemeClr val="bg1"/>
                </a:solidFill>
              </a:rPr>
              <a:t>The EGI Applications on Demand (</a:t>
            </a:r>
            <a:r>
              <a:rPr lang="en-GB" sz="1600" dirty="0" err="1" smtClean="0">
                <a:solidFill>
                  <a:schemeClr val="bg1"/>
                </a:solidFill>
              </a:rPr>
              <a:t>AoD</a:t>
            </a:r>
            <a:r>
              <a:rPr lang="en-GB" sz="1600" dirty="0" smtClean="0">
                <a:solidFill>
                  <a:schemeClr val="bg1"/>
                </a:solidFill>
              </a:rPr>
              <a:t>) service</a:t>
            </a:r>
            <a:endParaRPr lang="en-GB" sz="1600" dirty="0">
              <a:solidFill>
                <a:schemeClr val="bg1"/>
              </a:solidFill>
            </a:endParaRPr>
          </a:p>
        </p:txBody>
      </p:sp>
    </p:spTree>
    <p:extLst>
      <p:ext uri="{BB962C8B-B14F-4D97-AF65-F5344CB8AC3E}">
        <p14:creationId xmlns:p14="http://schemas.microsoft.com/office/powerpoint/2010/main" val="3236612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subTitle" idx="1"/>
          </p:nvPr>
        </p:nvSpPr>
        <p:spPr>
          <a:xfrm>
            <a:off x="832048" y="2923200"/>
            <a:ext cx="7772400" cy="504056"/>
          </a:xfrm>
        </p:spPr>
        <p:txBody>
          <a:bodyPr anchor="ctr">
            <a:noAutofit/>
          </a:bodyPr>
          <a:lstStyle/>
          <a:p>
            <a:pPr marL="0" indent="0" algn="ctr">
              <a:buNone/>
            </a:pPr>
            <a:r>
              <a:rPr lang="en-US" sz="3600" i="1" dirty="0" smtClean="0">
                <a:solidFill>
                  <a:schemeClr val="accent1">
                    <a:lumMod val="75000"/>
                  </a:schemeClr>
                </a:solidFill>
              </a:rPr>
              <a:t>The EGI Applications on Demand (</a:t>
            </a:r>
            <a:r>
              <a:rPr lang="en-US" sz="3600" i="1" dirty="0" err="1" smtClean="0">
                <a:solidFill>
                  <a:schemeClr val="accent1">
                    <a:lumMod val="75000"/>
                  </a:schemeClr>
                </a:solidFill>
              </a:rPr>
              <a:t>AoD</a:t>
            </a:r>
            <a:r>
              <a:rPr lang="en-US" sz="3600" i="1" dirty="0" smtClean="0">
                <a:solidFill>
                  <a:schemeClr val="accent1">
                    <a:lumMod val="75000"/>
                  </a:schemeClr>
                </a:solidFill>
              </a:rPr>
              <a:t>) service</a:t>
            </a:r>
            <a:endParaRPr lang="en-US" sz="3600" i="1" dirty="0">
              <a:solidFill>
                <a:schemeClr val="accent1">
                  <a:lumMod val="75000"/>
                </a:schemeClr>
              </a:solidFill>
            </a:endParaRPr>
          </a:p>
        </p:txBody>
      </p:sp>
    </p:spTree>
    <p:extLst>
      <p:ext uri="{BB962C8B-B14F-4D97-AF65-F5344CB8AC3E}">
        <p14:creationId xmlns:p14="http://schemas.microsoft.com/office/powerpoint/2010/main" val="271949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EGI Powerpoint Presentation (Titl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powerpoint presentation v2</Template>
  <TotalTime>6650</TotalTime>
  <Words>2055</Words>
  <Application>Microsoft Office PowerPoint</Application>
  <PresentationFormat>Presentazione su schermo (4:3)</PresentationFormat>
  <Paragraphs>406</Paragraphs>
  <Slides>35</Slides>
  <Notes>24</Notes>
  <HiddenSlides>6</HiddenSlides>
  <MMClips>0</MMClips>
  <ScaleCrop>false</ScaleCrop>
  <HeadingPairs>
    <vt:vector size="4" baseType="variant">
      <vt:variant>
        <vt:lpstr>Tema</vt:lpstr>
      </vt:variant>
      <vt:variant>
        <vt:i4>3</vt:i4>
      </vt:variant>
      <vt:variant>
        <vt:lpstr>Titoli diapositive</vt:lpstr>
      </vt:variant>
      <vt:variant>
        <vt:i4>35</vt:i4>
      </vt:variant>
    </vt:vector>
  </HeadingPairs>
  <TitlesOfParts>
    <vt:vector size="38" baseType="lpstr">
      <vt:lpstr>EGI Powerpoint Presentation (Title)</vt:lpstr>
      <vt:lpstr>EGI Powerpoint Presentation (body)</vt:lpstr>
      <vt:lpstr>EGI Powerpoint Presentation (closing)</vt:lpstr>
      <vt:lpstr>The EGI Applications On Demand (AoD) service</vt:lpstr>
      <vt:lpstr>Agenda</vt:lpstr>
      <vt:lpstr>Objectives of this webinar</vt:lpstr>
      <vt:lpstr>Presentazione standard di PowerPoint</vt:lpstr>
      <vt:lpstr>EGI today</vt:lpstr>
      <vt:lpstr>EGI serves researchers and innovators</vt:lpstr>
      <vt:lpstr>Barriers of application access and reuse</vt:lpstr>
      <vt:lpstr>Main design requirements for the service</vt:lpstr>
      <vt:lpstr>Presentazione standard di PowerPoint</vt:lpstr>
      <vt:lpstr>What does the Service offer ?</vt:lpstr>
      <vt:lpstr>Service components</vt:lpstr>
      <vt:lpstr>The User Registration Portal (URP)</vt:lpstr>
      <vt:lpstr>How to access the AoD service ? http://access.egi.eu </vt:lpstr>
      <vt:lpstr>Compute and storage resources</vt:lpstr>
      <vt:lpstr>Science Gateways/VREs</vt:lpstr>
      <vt:lpstr>Science Gateway/CSG</vt:lpstr>
      <vt:lpstr>The Catania Science Gateway Framework</vt:lpstr>
      <vt:lpstr>Science Gateway/WS-PGRADE</vt:lpstr>
      <vt:lpstr>Platform/EC3</vt:lpstr>
      <vt:lpstr>EC3 architecture</vt:lpstr>
      <vt:lpstr>OLA agreements with resource providers</vt:lpstr>
      <vt:lpstr>OLA agreements with technology providers</vt:lpstr>
      <vt:lpstr>Credential Management System</vt:lpstr>
      <vt:lpstr>X.509 Credential Management System (cont.)</vt:lpstr>
      <vt:lpstr>Applications/tools integrated so far</vt:lpstr>
      <vt:lpstr>User requests so far</vt:lpstr>
      <vt:lpstr>Value proposition</vt:lpstr>
      <vt:lpstr>How did we get here ?</vt:lpstr>
      <vt:lpstr>Get involved</vt:lpstr>
      <vt:lpstr>Credits</vt:lpstr>
      <vt:lpstr>Presentazione standard di PowerPoint</vt:lpstr>
      <vt:lpstr>Extra Slides</vt:lpstr>
      <vt:lpstr>Scientific Applications in the Service</vt:lpstr>
      <vt:lpstr>Scientific Applications in the Service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dscardaci</dc:creator>
  <cp:lastModifiedBy>larocca</cp:lastModifiedBy>
  <cp:revision>710</cp:revision>
  <dcterms:created xsi:type="dcterms:W3CDTF">2015-04-21T10:57:42Z</dcterms:created>
  <dcterms:modified xsi:type="dcterms:W3CDTF">2017-06-13T13:05:22Z</dcterms:modified>
</cp:coreProperties>
</file>