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82" r:id="rId3"/>
  </p:sldIdLst>
  <p:sldSz cx="9144000" cy="6858000" type="screen4x3"/>
  <p:notesSz cx="6858000" cy="9144000"/>
  <p:custDataLst>
    <p:tags r:id="rId5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E6B9B8"/>
    <a:srgbClr val="99CCFF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FB7101D-F943-4DC0-A601-95BDDFE05F9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265D7E-66BE-4A77-82E4-8BFCC15412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1826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01596-56BB-42F3-B118-56E5A191C7F9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58063-53B8-448C-B71E-CC937FCE7CC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3F456-20DC-446C-816C-1C626F98B5F5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590E7-3ED6-47F1-AD71-C04805208B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89CDD-A622-41F6-B6E3-79B04D447A7F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F6B0-831B-4130-8828-E55B24CF762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C0C0B-2163-46F0-AD48-A8E75105903B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C24C9-B3F0-471B-8166-686FA152DCB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7B42-E4C3-4949-AB0D-E254FDF410E3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39F32-CA48-42F1-A60F-259838FBF8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7B6C6-B980-4622-BDA4-37661538CEF3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E3826-3587-474A-8647-5E89068BEF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A31CC-7FDB-409C-8D60-136FE8DECB3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64D25-D6C2-4D46-B9CC-1CC741B6EE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2F8C0-3E68-4E99-BDD3-E452D48DCD98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F120C-EB2D-4598-824B-1405B5C37E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34978-E896-40D0-B86B-4B5AC109092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0455E-27A8-4C87-8D0F-A76E589056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4D220-74D8-4616-9570-78CC97A92601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50594-3D6A-472B-93C2-799CACFB75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CC901-7C89-422D-ACF0-262A64054D2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E2C10-A1C4-4F37-9A3F-684BEEA950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A20195-9BA3-418F-B71A-4BCB230E4B8B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76A545-8468-44E0-B508-E141098E3D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sellaDiTesto 3"/>
          <p:cNvSpPr txBox="1">
            <a:spLocks noChangeArrowheads="1"/>
          </p:cNvSpPr>
          <p:nvPr/>
        </p:nvSpPr>
        <p:spPr bwMode="auto">
          <a:xfrm>
            <a:off x="0" y="0"/>
            <a:ext cx="5000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4000" b="1" u="sng">
                <a:solidFill>
                  <a:schemeClr val="tx2"/>
                </a:solidFill>
                <a:latin typeface="Comic Sans MS" pitchFamily="66" charset="0"/>
              </a:rPr>
              <a:t>Il Pianeta Blu: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4643438" y="3714750"/>
            <a:ext cx="3851275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kern="0" dirty="0">
                <a:solidFill>
                  <a:sysClr val="window" lastClr="FFFFFF"/>
                </a:solidFill>
                <a:latin typeface="Comic Sans MS" pitchFamily="66" charset="0"/>
              </a:rPr>
              <a:t>ABBONDANTE NON SIGNIFICA </a:t>
            </a:r>
            <a:r>
              <a:rPr lang="it-IT" sz="3200" b="1" u="sng" kern="0" dirty="0">
                <a:solidFill>
                  <a:sysClr val="window" lastClr="FFFFFF"/>
                </a:solidFill>
                <a:latin typeface="Comic Sans MS" pitchFamily="66" charset="0"/>
              </a:rPr>
              <a:t>ILLIMITATA</a:t>
            </a:r>
            <a:r>
              <a:rPr lang="it-IT" sz="3200" b="1" kern="0" dirty="0">
                <a:solidFill>
                  <a:sysClr val="window" lastClr="FFFFFF"/>
                </a:solidFill>
                <a:latin typeface="Comic Sans MS" pitchFamily="66" charset="0"/>
              </a:rPr>
              <a:t>!!</a:t>
            </a:r>
          </a:p>
        </p:txBody>
      </p:sp>
      <p:sp>
        <p:nvSpPr>
          <p:cNvPr id="2052" name="Rettangolo 35"/>
          <p:cNvSpPr>
            <a:spLocks noChangeArrowheads="1"/>
          </p:cNvSpPr>
          <p:nvPr/>
        </p:nvSpPr>
        <p:spPr bwMode="auto">
          <a:xfrm>
            <a:off x="0" y="785813"/>
            <a:ext cx="4929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400" b="1">
                <a:solidFill>
                  <a:schemeClr val="bg1"/>
                </a:solidFill>
                <a:latin typeface="Comic Sans MS" pitchFamily="66" charset="0"/>
              </a:rPr>
              <a:t>Il volume di acqua presente sulla terra è stimato intorno a: </a:t>
            </a:r>
            <a:r>
              <a:rPr lang="it-IT" sz="2400" b="1">
                <a:solidFill>
                  <a:srgbClr val="FF0000"/>
                </a:solidFill>
                <a:latin typeface="Comic Sans MS" pitchFamily="66" charset="0"/>
              </a:rPr>
              <a:t>1.360.000.000.000 Km</a:t>
            </a:r>
            <a:r>
              <a:rPr lang="it-IT" sz="2400" b="1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b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4714875" y="5357813"/>
            <a:ext cx="40005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kern="0" dirty="0">
                <a:solidFill>
                  <a:sysClr val="window" lastClr="FFFFFF"/>
                </a:solidFill>
                <a:latin typeface="Comic Sans MS" pitchFamily="66" charset="0"/>
              </a:rPr>
              <a:t>L’acqua effettivamente utilizzabile corrisponde SOLO allo </a:t>
            </a:r>
            <a:r>
              <a:rPr lang="it-IT" sz="2000" b="1" kern="0" dirty="0">
                <a:solidFill>
                  <a:srgbClr val="FF0000"/>
                </a:solidFill>
                <a:latin typeface="Comic Sans MS" pitchFamily="66" charset="0"/>
              </a:rPr>
              <a:t>0.008% </a:t>
            </a:r>
            <a:r>
              <a:rPr lang="it-IT" sz="2000" b="1" kern="0" dirty="0">
                <a:solidFill>
                  <a:sysClr val="window" lastClr="FFFFFF"/>
                </a:solidFill>
                <a:latin typeface="Comic Sans MS" pitchFamily="66" charset="0"/>
              </a:rPr>
              <a:t>di tutta quella presente sul nostro pianeta </a:t>
            </a:r>
            <a:endParaRPr lang="it-IT" sz="2000" dirty="0">
              <a:latin typeface="+mn-lt"/>
            </a:endParaRPr>
          </a:p>
        </p:txBody>
      </p:sp>
      <p:pic>
        <p:nvPicPr>
          <p:cNvPr id="2054" name="Immagine 8" descr="terra_00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62200"/>
            <a:ext cx="4168775" cy="413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CasellaDiTesto 40"/>
          <p:cNvSpPr txBox="1">
            <a:spLocks noChangeArrowheads="1"/>
          </p:cNvSpPr>
          <p:nvPr/>
        </p:nvSpPr>
        <p:spPr bwMode="auto">
          <a:xfrm>
            <a:off x="3071813" y="2433638"/>
            <a:ext cx="1143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>
                <a:solidFill>
                  <a:srgbClr val="008000"/>
                </a:solidFill>
                <a:latin typeface="Comic Sans MS" pitchFamily="66" charset="0"/>
              </a:rPr>
              <a:t>TERRA</a:t>
            </a:r>
          </a:p>
          <a:p>
            <a:pPr algn="r"/>
            <a:r>
              <a:rPr lang="en-US">
                <a:solidFill>
                  <a:srgbClr val="008000"/>
                </a:solidFill>
                <a:latin typeface="Comic Sans MS" pitchFamily="66" charset="0"/>
              </a:rPr>
              <a:t>29%</a:t>
            </a:r>
          </a:p>
        </p:txBody>
      </p:sp>
      <p:sp>
        <p:nvSpPr>
          <p:cNvPr id="42" name="Torta 41"/>
          <p:cNvSpPr/>
          <p:nvPr/>
        </p:nvSpPr>
        <p:spPr>
          <a:xfrm>
            <a:off x="142875" y="2505075"/>
            <a:ext cx="3857625" cy="3857625"/>
          </a:xfrm>
          <a:prstGeom prst="pie">
            <a:avLst>
              <a:gd name="adj1" fmla="val 537905"/>
              <a:gd name="adj2" fmla="val 16200000"/>
            </a:avLst>
          </a:prstGeom>
          <a:solidFill>
            <a:srgbClr val="00B0F0">
              <a:alpha val="7843"/>
            </a:srgbClr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Torta 42"/>
          <p:cNvSpPr/>
          <p:nvPr/>
        </p:nvSpPr>
        <p:spPr>
          <a:xfrm>
            <a:off x="200025" y="2514600"/>
            <a:ext cx="3800475" cy="3714750"/>
          </a:xfrm>
          <a:prstGeom prst="pie">
            <a:avLst>
              <a:gd name="adj1" fmla="val 16207070"/>
              <a:gd name="adj2" fmla="val 578517"/>
            </a:avLst>
          </a:prstGeom>
          <a:noFill/>
          <a:ln w="571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Torta 43"/>
          <p:cNvSpPr/>
          <p:nvPr/>
        </p:nvSpPr>
        <p:spPr>
          <a:xfrm>
            <a:off x="142875" y="2505075"/>
            <a:ext cx="3857625" cy="3857625"/>
          </a:xfrm>
          <a:prstGeom prst="pie">
            <a:avLst>
              <a:gd name="adj1" fmla="val 563372"/>
              <a:gd name="adj2" fmla="val 1742384"/>
            </a:avLst>
          </a:prstGeom>
          <a:blipFill>
            <a:blip r:embed="rId3" cstate="print"/>
            <a:tile tx="0" ty="0" sx="100000" sy="100000" flip="none" algn="tl"/>
          </a:blip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CasellaDiTesto 44"/>
          <p:cNvSpPr txBox="1">
            <a:spLocks noChangeArrowheads="1"/>
          </p:cNvSpPr>
          <p:nvPr/>
        </p:nvSpPr>
        <p:spPr bwMode="auto">
          <a:xfrm rot="745006">
            <a:off x="2551113" y="4646613"/>
            <a:ext cx="157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mic Sans MS" pitchFamily="66" charset="0"/>
              </a:rPr>
              <a:t>4.26% Dolci</a:t>
            </a:r>
          </a:p>
        </p:txBody>
      </p:sp>
      <p:sp>
        <p:nvSpPr>
          <p:cNvPr id="46" name="Torta 45"/>
          <p:cNvSpPr/>
          <p:nvPr/>
        </p:nvSpPr>
        <p:spPr>
          <a:xfrm>
            <a:off x="142875" y="2505075"/>
            <a:ext cx="3857625" cy="3857625"/>
          </a:xfrm>
          <a:prstGeom prst="pie">
            <a:avLst>
              <a:gd name="adj1" fmla="val 1852479"/>
              <a:gd name="adj2" fmla="val 16200000"/>
            </a:avLst>
          </a:prstGeom>
          <a:blipFill>
            <a:blip r:embed="rId4" cstate="print"/>
            <a:tile tx="0" ty="0" sx="100000" sy="100000" flip="none" algn="tl"/>
          </a:blip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CasellaDiTesto 46"/>
          <p:cNvSpPr txBox="1">
            <a:spLocks noChangeArrowheads="1"/>
          </p:cNvSpPr>
          <p:nvPr/>
        </p:nvSpPr>
        <p:spPr bwMode="auto">
          <a:xfrm>
            <a:off x="571500" y="4933950"/>
            <a:ext cx="2071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mic Sans MS" pitchFamily="66" charset="0"/>
              </a:rPr>
              <a:t>66.74% Salate</a:t>
            </a:r>
          </a:p>
        </p:txBody>
      </p:sp>
      <p:pic>
        <p:nvPicPr>
          <p:cNvPr id="2062" name="Picture 6" descr="C:\Documents and Settings\Administrator\Impostazioni locali\Temporary Internet Files\Content.IE5\GH9JKCM1\MM900365300[1]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5" y="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CasellaDiTesto 48"/>
          <p:cNvSpPr txBox="1">
            <a:spLocks noChangeArrowheads="1"/>
          </p:cNvSpPr>
          <p:nvPr/>
        </p:nvSpPr>
        <p:spPr bwMode="auto">
          <a:xfrm>
            <a:off x="0" y="6143625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B0F0"/>
                </a:solidFill>
                <a:latin typeface="Comic Sans MS" pitchFamily="66" charset="0"/>
              </a:rPr>
              <a:t>ACQUA 71%</a:t>
            </a:r>
          </a:p>
        </p:txBody>
      </p:sp>
      <p:grpSp>
        <p:nvGrpSpPr>
          <p:cNvPr id="2" name="Gruppo 55"/>
          <p:cNvGrpSpPr>
            <a:grpSpLocks/>
          </p:cNvGrpSpPr>
          <p:nvPr/>
        </p:nvGrpSpPr>
        <p:grpSpPr bwMode="auto">
          <a:xfrm>
            <a:off x="4929188" y="857250"/>
            <a:ext cx="4143375" cy="2571750"/>
            <a:chOff x="4929190" y="857232"/>
            <a:chExt cx="4143372" cy="2571763"/>
          </a:xfrm>
        </p:grpSpPr>
        <p:grpSp>
          <p:nvGrpSpPr>
            <p:cNvPr id="2065" name="Gruppo 26"/>
            <p:cNvGrpSpPr>
              <a:grpSpLocks/>
            </p:cNvGrpSpPr>
            <p:nvPr/>
          </p:nvGrpSpPr>
          <p:grpSpPr bwMode="auto">
            <a:xfrm>
              <a:off x="4929190" y="928670"/>
              <a:ext cx="2571768" cy="2500325"/>
              <a:chOff x="142875" y="1652716"/>
              <a:chExt cx="3529852" cy="5062409"/>
            </a:xfrm>
          </p:grpSpPr>
          <p:sp>
            <p:nvSpPr>
              <p:cNvPr id="29" name="Cubo 28"/>
              <p:cNvSpPr/>
              <p:nvPr/>
            </p:nvSpPr>
            <p:spPr>
              <a:xfrm>
                <a:off x="142875" y="2928764"/>
                <a:ext cx="1784522" cy="3786361"/>
              </a:xfrm>
              <a:prstGeom prst="cube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400" dirty="0"/>
                  <a:t>97.5% 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400" dirty="0"/>
                  <a:t>Acqua salata</a:t>
                </a:r>
              </a:p>
            </p:txBody>
          </p:sp>
          <p:sp>
            <p:nvSpPr>
              <p:cNvPr id="31" name="Cubo 30"/>
              <p:cNvSpPr/>
              <p:nvPr/>
            </p:nvSpPr>
            <p:spPr>
              <a:xfrm>
                <a:off x="142875" y="2215205"/>
                <a:ext cx="1784522" cy="1144265"/>
              </a:xfrm>
              <a:prstGeom prst="cube">
                <a:avLst>
                  <a:gd name="adj" fmla="val 37459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400" dirty="0"/>
                  <a:t>2.5 % 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400" dirty="0"/>
                  <a:t>Acqua dolce</a:t>
                </a:r>
              </a:p>
            </p:txBody>
          </p:sp>
          <p:sp>
            <p:nvSpPr>
              <p:cNvPr id="32" name="Cubo 31"/>
              <p:cNvSpPr/>
              <p:nvPr/>
            </p:nvSpPr>
            <p:spPr>
              <a:xfrm>
                <a:off x="2785885" y="2356631"/>
                <a:ext cx="786585" cy="1002839"/>
              </a:xfrm>
              <a:prstGeom prst="cub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050" b="1" dirty="0"/>
                  <a:t>68.9%</a:t>
                </a:r>
              </a:p>
            </p:txBody>
          </p:sp>
          <p:sp>
            <p:nvSpPr>
              <p:cNvPr id="33" name="Cubo 32"/>
              <p:cNvSpPr/>
              <p:nvPr/>
            </p:nvSpPr>
            <p:spPr>
              <a:xfrm>
                <a:off x="2792422" y="1945210"/>
                <a:ext cx="786584" cy="584990"/>
              </a:xfrm>
              <a:prstGeom prst="cube">
                <a:avLst>
                  <a:gd name="adj" fmla="val 39426"/>
                </a:avLst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050" b="1" dirty="0"/>
                  <a:t>29%</a:t>
                </a:r>
              </a:p>
            </p:txBody>
          </p:sp>
          <p:sp>
            <p:nvSpPr>
              <p:cNvPr id="34" name="Cubo 33"/>
              <p:cNvSpPr/>
              <p:nvPr/>
            </p:nvSpPr>
            <p:spPr>
              <a:xfrm>
                <a:off x="2785885" y="1652716"/>
                <a:ext cx="886815" cy="491776"/>
              </a:xfrm>
              <a:prstGeom prst="cube">
                <a:avLst>
                  <a:gd name="adj" fmla="val 74565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050" b="1" dirty="0"/>
                  <a:t>0.3%</a:t>
                </a:r>
              </a:p>
            </p:txBody>
          </p:sp>
          <p:sp>
            <p:nvSpPr>
              <p:cNvPr id="35" name="Trapezio 34"/>
              <p:cNvSpPr/>
              <p:nvPr/>
            </p:nvSpPr>
            <p:spPr>
              <a:xfrm rot="16200000">
                <a:off x="1690725" y="2338777"/>
                <a:ext cx="1327477" cy="797479"/>
              </a:xfrm>
              <a:prstGeom prst="trapezoid">
                <a:avLst>
                  <a:gd name="adj" fmla="val 57895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/>
              </a:p>
            </p:txBody>
          </p:sp>
        </p:grpSp>
        <p:sp>
          <p:nvSpPr>
            <p:cNvPr id="50" name="Freccia a destra 49"/>
            <p:cNvSpPr/>
            <p:nvPr/>
          </p:nvSpPr>
          <p:spPr>
            <a:xfrm>
              <a:off x="7500938" y="1500173"/>
              <a:ext cx="214312" cy="7143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t-IT"/>
            </a:p>
          </p:txBody>
        </p:sp>
        <p:sp>
          <p:nvSpPr>
            <p:cNvPr id="2067" name="CasellaDiTesto 50"/>
            <p:cNvSpPr txBox="1">
              <a:spLocks noChangeArrowheads="1"/>
            </p:cNvSpPr>
            <p:nvPr/>
          </p:nvSpPr>
          <p:spPr bwMode="auto">
            <a:xfrm>
              <a:off x="7715272" y="1357298"/>
              <a:ext cx="12858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1200" b="1">
                  <a:solidFill>
                    <a:schemeClr val="bg1"/>
                  </a:solidFill>
                  <a:latin typeface="Comic Sans MS" pitchFamily="66" charset="0"/>
                </a:rPr>
                <a:t>Ghiacci e nevi perenni</a:t>
              </a:r>
            </a:p>
          </p:txBody>
        </p:sp>
        <p:sp>
          <p:nvSpPr>
            <p:cNvPr id="2068" name="CasellaDiTesto 51"/>
            <p:cNvSpPr txBox="1">
              <a:spLocks noChangeArrowheads="1"/>
            </p:cNvSpPr>
            <p:nvPr/>
          </p:nvSpPr>
          <p:spPr bwMode="auto">
            <a:xfrm>
              <a:off x="7739986" y="1096260"/>
              <a:ext cx="12858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1200" b="1">
                  <a:solidFill>
                    <a:schemeClr val="bg1"/>
                  </a:solidFill>
                  <a:latin typeface="Comic Sans MS" pitchFamily="66" charset="0"/>
                </a:rPr>
                <a:t>Sottosuolo</a:t>
              </a:r>
            </a:p>
          </p:txBody>
        </p:sp>
        <p:sp>
          <p:nvSpPr>
            <p:cNvPr id="2069" name="CasellaDiTesto 52"/>
            <p:cNvSpPr txBox="1">
              <a:spLocks noChangeArrowheads="1"/>
            </p:cNvSpPr>
            <p:nvPr/>
          </p:nvSpPr>
          <p:spPr bwMode="auto">
            <a:xfrm>
              <a:off x="7786710" y="857232"/>
              <a:ext cx="12858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1200" b="1">
                  <a:solidFill>
                    <a:schemeClr val="bg1"/>
                  </a:solidFill>
                  <a:latin typeface="Comic Sans MS" pitchFamily="66" charset="0"/>
                </a:rPr>
                <a:t>Fiumi e laghi</a:t>
              </a:r>
            </a:p>
          </p:txBody>
        </p:sp>
        <p:sp>
          <p:nvSpPr>
            <p:cNvPr id="54" name="Freccia a destra 53"/>
            <p:cNvSpPr/>
            <p:nvPr/>
          </p:nvSpPr>
          <p:spPr>
            <a:xfrm>
              <a:off x="7500938" y="1214422"/>
              <a:ext cx="214312" cy="71437"/>
            </a:xfrm>
            <a:prstGeom prst="rightArrow">
              <a:avLst/>
            </a:prstGeom>
            <a:solidFill>
              <a:srgbClr val="0099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t-IT"/>
            </a:p>
          </p:txBody>
        </p:sp>
        <p:sp>
          <p:nvSpPr>
            <p:cNvPr id="55" name="Freccia a destra 54"/>
            <p:cNvSpPr/>
            <p:nvPr/>
          </p:nvSpPr>
          <p:spPr>
            <a:xfrm>
              <a:off x="7572375" y="928670"/>
              <a:ext cx="214313" cy="142876"/>
            </a:xfrm>
            <a:prstGeom prst="rightArrow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7" grpId="0"/>
      <p:bldP spid="41" grpId="0"/>
      <p:bldP spid="45" grpId="0"/>
      <p:bldP spid="47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asellaDiTesto 3"/>
          <p:cNvSpPr txBox="1">
            <a:spLocks noChangeArrowheads="1"/>
          </p:cNvSpPr>
          <p:nvPr/>
        </p:nvSpPr>
        <p:spPr bwMode="auto">
          <a:xfrm>
            <a:off x="785813" y="0"/>
            <a:ext cx="80724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200" b="1">
                <a:latin typeface="Comic Sans MS" pitchFamily="66" charset="0"/>
              </a:rPr>
              <a:t>Da dove arriva l’acqua degli oceani??</a:t>
            </a:r>
          </a:p>
        </p:txBody>
      </p:sp>
      <p:sp>
        <p:nvSpPr>
          <p:cNvPr id="3075" name="CasellaDiTesto 4"/>
          <p:cNvSpPr txBox="1">
            <a:spLocks noChangeArrowheads="1"/>
          </p:cNvSpPr>
          <p:nvPr/>
        </p:nvSpPr>
        <p:spPr bwMode="auto">
          <a:xfrm>
            <a:off x="4787900" y="4508500"/>
            <a:ext cx="4140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b="1">
                <a:latin typeface="Comic Sans MS" pitchFamily="66" charset="0"/>
              </a:rPr>
              <a:t>L’acqua esiste probabilmente già nell’atmosfera primordiale, ma a causa delle temperature troppo elevate si presenta sotto forma di GAS.</a:t>
            </a:r>
          </a:p>
          <a:p>
            <a:endParaRPr lang="it-IT" b="1">
              <a:latin typeface="Comic Sans MS" pitchFamily="66" charset="0"/>
            </a:endParaRPr>
          </a:p>
        </p:txBody>
      </p:sp>
      <p:pic>
        <p:nvPicPr>
          <p:cNvPr id="3076" name="Picture 2" descr="http://groupejarc.pagesperso-orange.fr/oceans/images/oriocea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3941763"/>
            <a:ext cx="4214813" cy="237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ttangolo 7"/>
          <p:cNvSpPr>
            <a:spLocks noChangeArrowheads="1"/>
          </p:cNvSpPr>
          <p:nvPr/>
        </p:nvSpPr>
        <p:spPr bwMode="auto">
          <a:xfrm>
            <a:off x="5002213" y="1412875"/>
            <a:ext cx="41417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b="1">
                <a:latin typeface="Comic Sans MS" pitchFamily="66" charset="0"/>
              </a:rPr>
              <a:t>Le rocce più antiche trovate sulla Terra, testimoniano già la presenza di acqua sul nostro pianeta.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745163" y="661988"/>
            <a:ext cx="2730500" cy="369887"/>
          </a:xfrm>
          <a:prstGeom prst="rect">
            <a:avLst/>
          </a:prstGeom>
          <a:solidFill>
            <a:schemeClr val="accent6"/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>
                <a:latin typeface="+mn-lt"/>
              </a:rPr>
              <a:t>ORIGINE TERRESTRE:</a:t>
            </a:r>
          </a:p>
        </p:txBody>
      </p:sp>
      <p:pic>
        <p:nvPicPr>
          <p:cNvPr id="3079" name="Picture 2" descr="http://dallascuola.direscuola.it/useruploads2/images/co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836613"/>
            <a:ext cx="2989262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asellaDiTesto 10"/>
          <p:cNvSpPr txBox="1"/>
          <p:nvPr/>
        </p:nvSpPr>
        <p:spPr>
          <a:xfrm>
            <a:off x="5429250" y="3643313"/>
            <a:ext cx="3125788" cy="369887"/>
          </a:xfrm>
          <a:prstGeom prst="rect">
            <a:avLst/>
          </a:prstGeom>
          <a:solidFill>
            <a:schemeClr val="accent6"/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>
                <a:latin typeface="+mn-lt"/>
              </a:rPr>
              <a:t>ORIGINE ATMOSFERICA:</a:t>
            </a:r>
          </a:p>
        </p:txBody>
      </p:sp>
      <p:pic>
        <p:nvPicPr>
          <p:cNvPr id="3081" name="Picture 6" descr="C:\Documents and Settings\Administrator\Impostazioni locali\Temporary Internet Files\Content.IE5\XYZRA7LM\MM90028348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4929188"/>
            <a:ext cx="9048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82&quot;/&gt;&lt;/object&gt;&lt;object type=&quot;3&quot; unique_id=&quot;10005&quot;&gt;&lt;property id=&quot;20148&quot; value=&quot;5&quot;/&gt;&lt;property id=&quot;20300&quot; value=&quot;Slide 5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3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68&quot;/&gt;&lt;/object&gt;&lt;object type=&quot;3&quot; unique_id=&quot;10014&quot;&gt;&lt;property id=&quot;20148&quot; value=&quot;5&quot;/&gt;&lt;property id=&quot;20300&quot; value=&quot;Slide 12&quot;/&gt;&lt;property id=&quot;20307&quot; value=&quot;267&quot;/&gt;&lt;/object&gt;&lt;object type=&quot;3&quot; unique_id=&quot;10015&quot;&gt;&lt;property id=&quot;20148&quot; value=&quot;5&quot;/&gt;&lt;property id=&quot;20300&quot; value=&quot;Slide 13&quot;/&gt;&lt;property id=&quot;20307&quot; value=&quot;271&quot;/&gt;&lt;/object&gt;&lt;object type=&quot;3&quot; unique_id=&quot;10016&quot;&gt;&lt;property id=&quot;20148&quot; value=&quot;5&quot;/&gt;&lt;property id=&quot;20300&quot; value=&quot;Slide 14&quot;/&gt;&lt;property id=&quot;20307&quot; value=&quot;273&quot;/&gt;&lt;/object&gt;&lt;object type=&quot;3&quot; unique_id=&quot;10017&quot;&gt;&lt;property id=&quot;20148&quot; value=&quot;5&quot;/&gt;&lt;property id=&quot;20300&quot; value=&quot;Slide 15&quot;/&gt;&lt;property id=&quot;20307&quot; value=&quot;278&quot;/&gt;&lt;/object&gt;&lt;object type=&quot;3&quot; unique_id=&quot;10018&quot;&gt;&lt;property id=&quot;20148&quot; value=&quot;5&quot;/&gt;&lt;property id=&quot;20300&quot; value=&quot;Slide 16&quot;/&gt;&lt;property id=&quot;20307&quot; value=&quot;280&quot;/&gt;&lt;/object&gt;&lt;object type=&quot;3&quot; unique_id=&quot;10019&quot;&gt;&lt;property id=&quot;20148&quot; value=&quot;5&quot;/&gt;&lt;property id=&quot;20300&quot; value=&quot;Slide 17&quot;/&gt;&lt;property id=&quot;20307&quot; value=&quot;274&quot;/&gt;&lt;/object&gt;&lt;object type=&quot;3&quot; unique_id=&quot;10020&quot;&gt;&lt;property id=&quot;20148&quot; value=&quot;5&quot;/&gt;&lt;property id=&quot;20300&quot; value=&quot;Slide 18&quot;/&gt;&lt;property id=&quot;20307&quot; value=&quot;276&quot;/&gt;&lt;/object&gt;&lt;object type=&quot;3&quot; unique_id=&quot;10021&quot;&gt;&lt;property id=&quot;20148&quot; value=&quot;5&quot;/&gt;&lt;property id=&quot;20300&quot; value=&quot;Slide 19&quot;/&gt;&lt;property id=&quot;20307&quot; value=&quot;275&quot;/&gt;&lt;/object&gt;&lt;object type=&quot;3&quot; unique_id=&quot;10022&quot;&gt;&lt;property id=&quot;20148&quot; value=&quot;5&quot;/&gt;&lt;property id=&quot;20300&quot; value=&quot;Slide 20&quot;/&gt;&lt;property id=&quot;20307&quot; value=&quot;277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124</Words>
  <Application>Microsoft Office PowerPoint</Application>
  <PresentationFormat>Presentazione su schermo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PatriziaTosi;Nadia Lo Bue</dc:creator>
  <cp:lastModifiedBy>Marina Locritani</cp:lastModifiedBy>
  <cp:revision>25</cp:revision>
  <dcterms:created xsi:type="dcterms:W3CDTF">2013-05-22T08:49:12Z</dcterms:created>
  <dcterms:modified xsi:type="dcterms:W3CDTF">2018-10-22T14:03:28Z</dcterms:modified>
</cp:coreProperties>
</file>