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280" r:id="rId4"/>
    <p:sldId id="349" r:id="rId5"/>
    <p:sldId id="338" r:id="rId6"/>
    <p:sldId id="321" r:id="rId7"/>
    <p:sldId id="322" r:id="rId8"/>
    <p:sldId id="336" r:id="rId9"/>
    <p:sldId id="340" r:id="rId10"/>
    <p:sldId id="343" r:id="rId11"/>
    <p:sldId id="348" r:id="rId12"/>
    <p:sldId id="341" r:id="rId13"/>
    <p:sldId id="346" r:id="rId14"/>
    <p:sldId id="350" r:id="rId15"/>
    <p:sldId id="303" r:id="rId16"/>
    <p:sldId id="28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75445" autoAdjust="0"/>
  </p:normalViewPr>
  <p:slideViewPr>
    <p:cSldViewPr showGuides="1">
      <p:cViewPr>
        <p:scale>
          <a:sx n="60" d="100"/>
          <a:sy n="60" d="100"/>
        </p:scale>
        <p:origin x="-16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730,000 CPU Cores</a:t>
          </a: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dirty="0" smtClean="0"/>
            <a:t>650 PB of disk and tape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20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</a:rPr>
            <a:t>61,000 users</a:t>
          </a:r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5,000 research papers</a:t>
          </a:r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 custLinFactNeighborX="-305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 custLinFactNeighborY="-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7F4F9-232E-4401-937E-1FA769C7369F}" type="presOf" srcId="{9CF41761-903D-7D40-9577-257CFA1C4D86}" destId="{212FCDFA-01F2-F64C-A673-E0887006648A}" srcOrd="0" destOrd="0" presId="urn:microsoft.com/office/officeart/2005/8/layout/venn3"/>
    <dgm:cxn modelId="{D6822497-D524-4D14-98FB-96962A772025}" type="presOf" srcId="{A6D2C70D-DC1A-F54A-A4DE-46E33913B027}" destId="{7E89ECF7-0371-8C43-AF9C-18A74B71E2F3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C765FA1B-8574-47CB-B7A0-83C7ABF64013}" type="presOf" srcId="{BC2C4EA6-FB4C-BB44-98C1-967B3CED5661}" destId="{34AC6EAF-F695-4747-B01D-5BB0D645049A}" srcOrd="0" destOrd="0" presId="urn:microsoft.com/office/officeart/2005/8/layout/venn3"/>
    <dgm:cxn modelId="{0276AD4F-36FB-4829-96B7-C6B30BB9ADBC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B7BE4C7-4554-49EF-9232-84E07F84E783}" type="presOf" srcId="{E8FD6218-CD90-FC4F-8E27-31DF7C2BC85F}" destId="{37E8E445-6177-774C-8932-018B60C0AED4}" srcOrd="0" destOrd="0" presId="urn:microsoft.com/office/officeart/2005/8/layout/venn3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9D047F39-303C-4A14-9111-ECBCB9E0D7AB}" type="presOf" srcId="{E79C6363-7A0C-764E-B6A1-7A5FB4953E19}" destId="{95A1A57D-A270-8441-B21C-58B5835C604D}" srcOrd="0" destOrd="0" presId="urn:microsoft.com/office/officeart/2005/8/layout/venn3"/>
    <dgm:cxn modelId="{8E6BCED8-FFF7-4181-A08B-801959D74AD2}" type="presOf" srcId="{9DD5EDA7-5357-8B48-A822-D5B162C42736}" destId="{957EF3AD-C1DA-0A44-9FA3-60B4F8F1F0F8}" srcOrd="0" destOrd="0" presId="urn:microsoft.com/office/officeart/2005/8/layout/venn3"/>
    <dgm:cxn modelId="{AAB2EF84-3304-423F-92A4-3F6860A3A8D2}" type="presParOf" srcId="{7E89ECF7-0371-8C43-AF9C-18A74B71E2F3}" destId="{957EF3AD-C1DA-0A44-9FA3-60B4F8F1F0F8}" srcOrd="0" destOrd="0" presId="urn:microsoft.com/office/officeart/2005/8/layout/venn3"/>
    <dgm:cxn modelId="{AE670355-599F-4C44-9423-A24020ADE36E}" type="presParOf" srcId="{7E89ECF7-0371-8C43-AF9C-18A74B71E2F3}" destId="{409537A0-6579-1D46-AEA8-1D877B88F03B}" srcOrd="1" destOrd="0" presId="urn:microsoft.com/office/officeart/2005/8/layout/venn3"/>
    <dgm:cxn modelId="{2A046FDA-6AB1-422B-9D6B-E710CF7FA953}" type="presParOf" srcId="{7E89ECF7-0371-8C43-AF9C-18A74B71E2F3}" destId="{C4F95CC9-F779-5641-AA76-4BC8D9EFFE15}" srcOrd="2" destOrd="0" presId="urn:microsoft.com/office/officeart/2005/8/layout/venn3"/>
    <dgm:cxn modelId="{D0804366-7C68-4394-B618-7BBA2A4D2307}" type="presParOf" srcId="{7E89ECF7-0371-8C43-AF9C-18A74B71E2F3}" destId="{96A37397-9E5B-7D45-B2B2-26F8DD3D4223}" srcOrd="3" destOrd="0" presId="urn:microsoft.com/office/officeart/2005/8/layout/venn3"/>
    <dgm:cxn modelId="{BFCE6FC9-ED2B-4EC4-A392-B0509F5F818D}" type="presParOf" srcId="{7E89ECF7-0371-8C43-AF9C-18A74B71E2F3}" destId="{34AC6EAF-F695-4747-B01D-5BB0D645049A}" srcOrd="4" destOrd="0" presId="urn:microsoft.com/office/officeart/2005/8/layout/venn3"/>
    <dgm:cxn modelId="{152B9A50-018A-42CB-9967-79D2CD1AC9C6}" type="presParOf" srcId="{7E89ECF7-0371-8C43-AF9C-18A74B71E2F3}" destId="{680B7888-20E9-7D4B-93A2-0751B261C528}" srcOrd="5" destOrd="0" presId="urn:microsoft.com/office/officeart/2005/8/layout/venn3"/>
    <dgm:cxn modelId="{66779EA7-89FD-4187-953D-69EAD10A4EF3}" type="presParOf" srcId="{7E89ECF7-0371-8C43-AF9C-18A74B71E2F3}" destId="{37E8E445-6177-774C-8932-018B60C0AED4}" srcOrd="6" destOrd="0" presId="urn:microsoft.com/office/officeart/2005/8/layout/venn3"/>
    <dgm:cxn modelId="{9CD7BCA8-1938-402A-BD70-18EA0119778E}" type="presParOf" srcId="{7E89ECF7-0371-8C43-AF9C-18A74B71E2F3}" destId="{DA4D8BFE-327C-A240-A08B-753399AF31F4}" srcOrd="7" destOrd="0" presId="urn:microsoft.com/office/officeart/2005/8/layout/venn3"/>
    <dgm:cxn modelId="{B37444E8-23FC-4DEE-A85A-9E20381CC1C9}" type="presParOf" srcId="{7E89ECF7-0371-8C43-AF9C-18A74B71E2F3}" destId="{212FCDFA-01F2-F64C-A673-E0887006648A}" srcOrd="8" destOrd="0" presId="urn:microsoft.com/office/officeart/2005/8/layout/venn3"/>
    <dgm:cxn modelId="{BA421158-48DE-4EF5-B439-3523D06EE999}" type="presParOf" srcId="{7E89ECF7-0371-8C43-AF9C-18A74B71E2F3}" destId="{2C17A508-3452-6C4E-BB59-F16102A0E606}" srcOrd="9" destOrd="0" presId="urn:microsoft.com/office/officeart/2005/8/layout/venn3"/>
    <dgm:cxn modelId="{5BCEE6C4-6CD7-403A-BE61-6108FA302F7D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0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730,000 CPU Cores</a:t>
          </a:r>
        </a:p>
      </dsp:txBody>
      <dsp:txXfrm>
        <a:off x="260318" y="1473314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 PB of disk and tape storage</a:t>
          </a:r>
          <a:endParaRPr lang="en-US" sz="2000" kern="1200" dirty="0"/>
        </a:p>
      </dsp:txBody>
      <dsp:txXfrm>
        <a:off x="1683455" y="1473314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 Cloud providers</a:t>
          </a:r>
          <a:endParaRPr lang="en-US" sz="2000" kern="1200" dirty="0"/>
        </a:p>
      </dsp:txBody>
      <dsp:txXfrm>
        <a:off x="3105508" y="1473314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473314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61,000 users</a:t>
          </a:r>
        </a:p>
      </dsp:txBody>
      <dsp:txXfrm>
        <a:off x="5949614" y="1473314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21299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5,000 research papers</a:t>
          </a:r>
        </a:p>
      </dsp:txBody>
      <dsp:txXfrm>
        <a:off x="7371666" y="1473314"/>
        <a:ext cx="1256929" cy="1256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21-11-2017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8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63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63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78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altLang="en-US" baseline="0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5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43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50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85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33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 services for the long tail of science</a:t>
            </a:r>
            <a:br>
              <a:rPr lang="en-US" dirty="0" smtClean="0"/>
            </a:br>
            <a:r>
              <a:rPr lang="en-US" dirty="0" smtClean="0"/>
              <a:t>FIM4R – CERN February 3</a:t>
            </a:r>
            <a:r>
              <a:rPr lang="en-US" baseline="30000" dirty="0" smtClean="0"/>
              <a:t>rd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11/21/2017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larocca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egi.eu/indico/event/3378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gi.eu/wiki/Training_infrastructure" TargetMode="External"/><Relationship Id="rId3" Type="http://schemas.openxmlformats.org/officeDocument/2006/relationships/hyperlink" Target="https://www.egi.eu/use-cases/research-stories/the-genetics-of-salmonella-infections/" TargetMode="External"/><Relationship Id="rId7" Type="http://schemas.openxmlformats.org/officeDocument/2006/relationships/hyperlink" Target="https://www.egi.eu/news/new-egi-use-case-a-close-look-at-the-amatrice-earthquak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gi.eu/news/peachnote-in-unison-with-egi/" TargetMode="External"/><Relationship Id="rId5" Type="http://schemas.openxmlformats.org/officeDocument/2006/relationships/hyperlink" Target="https://www.egi.eu/use-cases/scientific-applications-tools/nbis-toolkit/" TargetMode="External"/><Relationship Id="rId4" Type="http://schemas.openxmlformats.org/officeDocument/2006/relationships/hyperlink" Target="https://www.egi.eu/use-cases/research-stories/new-viruses-implicated-in-fatal-snake-diseas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jpg"/><Relationship Id="rId21" Type="http://schemas.openxmlformats.org/officeDocument/2006/relationships/image" Target="../media/image79.jp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17" Type="http://schemas.openxmlformats.org/officeDocument/2006/relationships/image" Target="../media/image75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4.png"/><Relationship Id="rId20" Type="http://schemas.openxmlformats.org/officeDocument/2006/relationships/image" Target="../media/image7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5" Type="http://schemas.openxmlformats.org/officeDocument/2006/relationships/image" Target="../media/image73.png"/><Relationship Id="rId23" Type="http://schemas.openxmlformats.org/officeDocument/2006/relationships/image" Target="../media/image81.gif"/><Relationship Id="rId10" Type="http://schemas.openxmlformats.org/officeDocument/2006/relationships/image" Target="../media/image68.jpg"/><Relationship Id="rId19" Type="http://schemas.openxmlformats.org/officeDocument/2006/relationships/image" Target="../media/image77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g"/><Relationship Id="rId22" Type="http://schemas.openxmlformats.org/officeDocument/2006/relationships/image" Target="../media/image8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user_support#Getting_started" TargetMode="External"/><Relationship Id="rId2" Type="http://schemas.openxmlformats.org/officeDocument/2006/relationships/hyperlink" Target="https://wiki.egi.eu/wiki/EGI_Federated_Clou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upport@egi.e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9" Type="http://schemas.openxmlformats.org/officeDocument/2006/relationships/image" Target="../media/image43.png"/><Relationship Id="rId3" Type="http://schemas.openxmlformats.org/officeDocument/2006/relationships/image" Target="../media/image7.jpg"/><Relationship Id="rId21" Type="http://schemas.openxmlformats.org/officeDocument/2006/relationships/image" Target="../media/image25.png"/><Relationship Id="rId34" Type="http://schemas.openxmlformats.org/officeDocument/2006/relationships/image" Target="../media/image38.jpg"/><Relationship Id="rId42" Type="http://schemas.openxmlformats.org/officeDocument/2006/relationships/image" Target="../media/image46.jpg"/><Relationship Id="rId47" Type="http://schemas.openxmlformats.org/officeDocument/2006/relationships/image" Target="../media/image51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jpg"/><Relationship Id="rId38" Type="http://schemas.openxmlformats.org/officeDocument/2006/relationships/image" Target="../media/image42.png"/><Relationship Id="rId46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g"/><Relationship Id="rId32" Type="http://schemas.openxmlformats.org/officeDocument/2006/relationships/image" Target="../media/image36.jpg"/><Relationship Id="rId37" Type="http://schemas.openxmlformats.org/officeDocument/2006/relationships/image" Target="../media/image41.png"/><Relationship Id="rId40" Type="http://schemas.openxmlformats.org/officeDocument/2006/relationships/image" Target="../media/image44.jpg"/><Relationship Id="rId45" Type="http://schemas.openxmlformats.org/officeDocument/2006/relationships/image" Target="../media/image49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jpg"/><Relationship Id="rId36" Type="http://schemas.openxmlformats.org/officeDocument/2006/relationships/image" Target="../media/image40.jpg"/><Relationship Id="rId10" Type="http://schemas.openxmlformats.org/officeDocument/2006/relationships/image" Target="../media/image14.jp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png"/><Relationship Id="rId30" Type="http://schemas.openxmlformats.org/officeDocument/2006/relationships/image" Target="../media/image34.jpg"/><Relationship Id="rId35" Type="http://schemas.openxmlformats.org/officeDocument/2006/relationships/image" Target="../media/image39.png"/><Relationship Id="rId4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628960"/>
            <a:ext cx="8458200" cy="1440000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 to the </a:t>
            </a:r>
            <a:br>
              <a:rPr lang="en-GB" dirty="0" smtClean="0"/>
            </a:br>
            <a:r>
              <a:rPr lang="en-GB" dirty="0" smtClean="0"/>
              <a:t>EGI cloud federations</a:t>
            </a:r>
            <a:endParaRPr lang="en-GB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2411760" y="3284984"/>
            <a:ext cx="4608512" cy="1656184"/>
          </a:xfrm>
        </p:spPr>
        <p:txBody>
          <a:bodyPr/>
          <a:lstStyle/>
          <a:p>
            <a:r>
              <a:rPr lang="en-GB" sz="3200" dirty="0" smtClean="0">
                <a:latin typeface="Candara" panose="020E0502030303020204" pitchFamily="34" charset="0"/>
              </a:rPr>
              <a:t>Giuseppe La Rocca</a:t>
            </a:r>
            <a:br>
              <a:rPr lang="en-GB" sz="3200" dirty="0" smtClean="0">
                <a:latin typeface="Candara" panose="020E0502030303020204" pitchFamily="34" charset="0"/>
              </a:rPr>
            </a:br>
            <a:r>
              <a:rPr lang="en-GB" sz="2400" dirty="0" smtClean="0">
                <a:latin typeface="Candara" panose="020E0502030303020204" pitchFamily="34" charset="0"/>
                <a:hlinkClick r:id="rId3"/>
              </a:rPr>
              <a:t>giuseppe.larocca@egi.eu</a:t>
            </a:r>
            <a:r>
              <a:rPr lang="en-GB" sz="3200" dirty="0" smtClean="0">
                <a:latin typeface="Candara" panose="020E0502030303020204" pitchFamily="34" charset="0"/>
              </a:rPr>
              <a:t> </a:t>
            </a:r>
            <a:br>
              <a:rPr lang="en-GB" sz="3200" dirty="0" smtClean="0">
                <a:latin typeface="Candara" panose="020E0502030303020204" pitchFamily="34" charset="0"/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Technical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Outreach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Expert</a:t>
            </a:r>
            <a:endParaRPr lang="en-GB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48272" y="5579948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Candara" panose="020E0502030303020204" pitchFamily="34" charset="0"/>
              </a:rPr>
              <a:t>Webinar</a:t>
            </a:r>
            <a:r>
              <a:rPr lang="it-IT" dirty="0">
                <a:latin typeface="Candara" panose="020E0502030303020204" pitchFamily="34" charset="0"/>
              </a:rPr>
              <a:t>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indico.egi.eu/indico/event/3522/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478440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and interactive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(e.g. </a:t>
            </a:r>
            <a:r>
              <a:rPr lang="en-GB" sz="2000" dirty="0" err="1" smtClean="0"/>
              <a:t>Jupyter</a:t>
            </a:r>
            <a:r>
              <a:rPr lang="en-GB" sz="2000" dirty="0" smtClean="0"/>
              <a:t> notebook) </a:t>
            </a:r>
            <a:r>
              <a:rPr lang="en-GB" sz="2000" dirty="0"/>
              <a:t>with scalable and customized </a:t>
            </a:r>
            <a:r>
              <a:rPr lang="en-GB" sz="2000" dirty="0" smtClean="0"/>
              <a:t>environments</a:t>
            </a:r>
          </a:p>
          <a:p>
            <a:pPr lvl="1"/>
            <a:r>
              <a:rPr lang="en-GB" sz="2000" dirty="0" smtClean="0"/>
              <a:t>Examples: </a:t>
            </a:r>
            <a:r>
              <a:rPr lang="en-GB" sz="2000" dirty="0" smtClean="0">
                <a:hlinkClick r:id="rId3"/>
              </a:rPr>
              <a:t>The Genetics of Salmonella Infections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4"/>
              </a:rPr>
              <a:t>The </a:t>
            </a:r>
            <a:r>
              <a:rPr lang="en-GB" sz="2000" dirty="0" err="1" smtClean="0">
                <a:hlinkClick r:id="rId4"/>
              </a:rPr>
              <a:t>Chipster</a:t>
            </a:r>
            <a:r>
              <a:rPr lang="en-GB" sz="2000" dirty="0" smtClean="0">
                <a:hlinkClick r:id="rId4"/>
              </a:rPr>
              <a:t> platform</a:t>
            </a:r>
            <a:endParaRPr lang="en-GB" sz="2000" dirty="0"/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</a:p>
          <a:p>
            <a:pPr lvl="1"/>
            <a:r>
              <a:rPr lang="en-GB" sz="2000" dirty="0" smtClean="0"/>
              <a:t>Examples: </a:t>
            </a:r>
            <a:r>
              <a:rPr lang="en-GB" sz="2000" dirty="0" smtClean="0">
                <a:hlinkClick r:id="rId5"/>
              </a:rPr>
              <a:t>NBIS Web Services</a:t>
            </a:r>
            <a:r>
              <a:rPr lang="en-GB" sz="2000" dirty="0" smtClean="0"/>
              <a:t>, </a:t>
            </a:r>
            <a:r>
              <a:rPr lang="en-GB" sz="2000" dirty="0" err="1" smtClean="0">
                <a:hlinkClick r:id="rId6"/>
              </a:rPr>
              <a:t>Peachnote</a:t>
            </a:r>
            <a:r>
              <a:rPr lang="en-GB" sz="2000" dirty="0" smtClean="0">
                <a:hlinkClick r:id="rId6"/>
              </a:rPr>
              <a:t> analysis platform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7"/>
              </a:rPr>
              <a:t>The VERCE platform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</a:p>
          <a:p>
            <a:pPr lvl="1"/>
            <a:r>
              <a:rPr lang="en-GB" sz="2000" dirty="0" smtClean="0"/>
              <a:t>Examples: </a:t>
            </a:r>
          </a:p>
          <a:p>
            <a:pPr lvl="2"/>
            <a:r>
              <a:rPr lang="en-GB" sz="1600" dirty="0" smtClean="0">
                <a:hlinkClick r:id="rId8"/>
              </a:rPr>
              <a:t>Events conducted on the cloud-based EGI Training Infrastructure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25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EGI </a:t>
            </a:r>
            <a:r>
              <a:rPr lang="en-GB" dirty="0" err="1" smtClean="0"/>
              <a:t>FedCloud</a:t>
            </a:r>
            <a:r>
              <a:rPr lang="en-GB" dirty="0" smtClean="0"/>
              <a:t> Infrastructure</a:t>
            </a:r>
            <a:endParaRPr lang="en-GB" dirty="0"/>
          </a:p>
        </p:txBody>
      </p:sp>
      <p:sp>
        <p:nvSpPr>
          <p:cNvPr id="33" name="object 5"/>
          <p:cNvSpPr/>
          <p:nvPr/>
        </p:nvSpPr>
        <p:spPr>
          <a:xfrm>
            <a:off x="1611304" y="2781384"/>
            <a:ext cx="1304512" cy="41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/>
          <p:cNvSpPr/>
          <p:nvPr/>
        </p:nvSpPr>
        <p:spPr>
          <a:xfrm>
            <a:off x="1307239" y="1988840"/>
            <a:ext cx="960505" cy="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"/>
          <p:cNvSpPr/>
          <p:nvPr/>
        </p:nvSpPr>
        <p:spPr>
          <a:xfrm>
            <a:off x="3051464" y="3369778"/>
            <a:ext cx="1304512" cy="410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8"/>
          <p:cNvSpPr/>
          <p:nvPr/>
        </p:nvSpPr>
        <p:spPr>
          <a:xfrm>
            <a:off x="1378987" y="1268760"/>
            <a:ext cx="816749" cy="54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9"/>
          <p:cNvSpPr/>
          <p:nvPr/>
        </p:nvSpPr>
        <p:spPr>
          <a:xfrm>
            <a:off x="1475656" y="4077072"/>
            <a:ext cx="2100930" cy="402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/>
          <p:cNvSpPr/>
          <p:nvPr/>
        </p:nvSpPr>
        <p:spPr>
          <a:xfrm>
            <a:off x="1441864" y="4581128"/>
            <a:ext cx="1185920" cy="567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1"/>
          <p:cNvSpPr/>
          <p:nvPr/>
        </p:nvSpPr>
        <p:spPr>
          <a:xfrm>
            <a:off x="2504442" y="1988840"/>
            <a:ext cx="555390" cy="54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2"/>
          <p:cNvSpPr/>
          <p:nvPr/>
        </p:nvSpPr>
        <p:spPr>
          <a:xfrm>
            <a:off x="3098048" y="2807506"/>
            <a:ext cx="1185920" cy="442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3"/>
          <p:cNvSpPr/>
          <p:nvPr/>
        </p:nvSpPr>
        <p:spPr>
          <a:xfrm>
            <a:off x="323528" y="3988544"/>
            <a:ext cx="1078109" cy="520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4"/>
          <p:cNvSpPr/>
          <p:nvPr/>
        </p:nvSpPr>
        <p:spPr>
          <a:xfrm>
            <a:off x="3226421" y="2072172"/>
            <a:ext cx="1185920" cy="480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/>
          <p:cNvSpPr/>
          <p:nvPr/>
        </p:nvSpPr>
        <p:spPr>
          <a:xfrm>
            <a:off x="171560" y="1268760"/>
            <a:ext cx="1078109" cy="54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6"/>
          <p:cNvSpPr/>
          <p:nvPr/>
        </p:nvSpPr>
        <p:spPr>
          <a:xfrm>
            <a:off x="180551" y="1988840"/>
            <a:ext cx="1060129" cy="54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7"/>
          <p:cNvSpPr/>
          <p:nvPr/>
        </p:nvSpPr>
        <p:spPr>
          <a:xfrm>
            <a:off x="73712" y="2780928"/>
            <a:ext cx="1185920" cy="4778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8"/>
          <p:cNvSpPr/>
          <p:nvPr/>
        </p:nvSpPr>
        <p:spPr>
          <a:xfrm>
            <a:off x="117654" y="3429000"/>
            <a:ext cx="1185920" cy="385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9"/>
          <p:cNvSpPr/>
          <p:nvPr/>
        </p:nvSpPr>
        <p:spPr>
          <a:xfrm>
            <a:off x="205492" y="4635238"/>
            <a:ext cx="1054140" cy="6152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0"/>
          <p:cNvSpPr/>
          <p:nvPr/>
        </p:nvSpPr>
        <p:spPr>
          <a:xfrm>
            <a:off x="3329332" y="1270542"/>
            <a:ext cx="980099" cy="5364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1"/>
          <p:cNvSpPr/>
          <p:nvPr/>
        </p:nvSpPr>
        <p:spPr>
          <a:xfrm>
            <a:off x="2314814" y="1268760"/>
            <a:ext cx="799246" cy="540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323528" y="5424431"/>
            <a:ext cx="1802196" cy="4528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1585880" y="3374245"/>
            <a:ext cx="1185920" cy="3593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4499992" y="1292836"/>
            <a:ext cx="4572503" cy="31021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77" y="4653136"/>
            <a:ext cx="1810215" cy="6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bject 30"/>
          <p:cNvSpPr/>
          <p:nvPr/>
        </p:nvSpPr>
        <p:spPr>
          <a:xfrm>
            <a:off x="4604196" y="4689095"/>
            <a:ext cx="4432300" cy="1101090"/>
          </a:xfrm>
          <a:custGeom>
            <a:avLst/>
            <a:gdLst/>
            <a:ahLst/>
            <a:cxnLst/>
            <a:rect l="l" t="t" r="r" b="b"/>
            <a:pathLst>
              <a:path w="4432300" h="1101089">
                <a:moveTo>
                  <a:pt x="0" y="0"/>
                </a:moveTo>
                <a:lnTo>
                  <a:pt x="4431942" y="0"/>
                </a:lnTo>
                <a:lnTo>
                  <a:pt x="4431942" y="1101020"/>
                </a:lnTo>
                <a:lnTo>
                  <a:pt x="0" y="1101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/>
          <p:cNvSpPr txBox="1"/>
          <p:nvPr/>
        </p:nvSpPr>
        <p:spPr>
          <a:xfrm>
            <a:off x="4805786" y="4797096"/>
            <a:ext cx="1449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20 </a:t>
            </a:r>
            <a:r>
              <a:rPr sz="1400" spc="-10" dirty="0">
                <a:latin typeface="Calibri"/>
                <a:cs typeface="Calibri"/>
              </a:rPr>
              <a:t>resource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centres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27"/>
          <p:cNvSpPr txBox="1"/>
          <p:nvPr/>
        </p:nvSpPr>
        <p:spPr>
          <a:xfrm>
            <a:off x="4805786" y="5013022"/>
            <a:ext cx="13519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7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15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OpenStack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7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4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OpenNebula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Synnefo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28"/>
          <p:cNvSpPr txBox="1"/>
          <p:nvPr/>
        </p:nvSpPr>
        <p:spPr>
          <a:xfrm>
            <a:off x="6836985" y="4807612"/>
            <a:ext cx="1997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5 </a:t>
            </a:r>
            <a:r>
              <a:rPr sz="1400" spc="-5" dirty="0">
                <a:latin typeface="Calibri"/>
                <a:cs typeface="Calibri"/>
              </a:rPr>
              <a:t>centres </a:t>
            </a:r>
            <a:r>
              <a:rPr sz="1400" dirty="0">
                <a:latin typeface="Calibri"/>
                <a:cs typeface="Calibri"/>
              </a:rPr>
              <a:t>under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9" name="object 29"/>
          <p:cNvSpPr txBox="1"/>
          <p:nvPr/>
        </p:nvSpPr>
        <p:spPr>
          <a:xfrm>
            <a:off x="6836985" y="5235174"/>
            <a:ext cx="2055495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dirty="0">
                <a:latin typeface="Calibri"/>
                <a:cs typeface="Calibri"/>
              </a:rPr>
              <a:t>2 </a:t>
            </a:r>
            <a:r>
              <a:rPr sz="1400" spc="-5" dirty="0">
                <a:latin typeface="Calibri"/>
                <a:cs typeface="Calibri"/>
              </a:rPr>
              <a:t>centres expressed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interest 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joining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8424936" cy="3848966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Open Standards Realm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Uses OCCI 1.2 interface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Ruby and Java SDKs available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Simple CLI tool for managing resources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OpenStack Realm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Native </a:t>
            </a:r>
            <a:r>
              <a:rPr lang="en-US" dirty="0" err="1" smtClean="0">
                <a:latin typeface="Candara" panose="020E0502030303020204" pitchFamily="34" charset="0"/>
              </a:rPr>
              <a:t>OpenStack</a:t>
            </a:r>
            <a:r>
              <a:rPr lang="en-US" dirty="0" smtClean="0">
                <a:latin typeface="Candara" panose="020E0502030303020204" pitchFamily="34" charset="0"/>
              </a:rPr>
              <a:t> API with VOMS </a:t>
            </a:r>
            <a:r>
              <a:rPr lang="en-US" dirty="0" err="1" smtClean="0">
                <a:latin typeface="Candara" panose="020E0502030303020204" pitchFamily="34" charset="0"/>
              </a:rPr>
              <a:t>AuthN</a:t>
            </a:r>
            <a:r>
              <a:rPr lang="en-US" dirty="0" smtClean="0">
                <a:latin typeface="Candara" panose="020E0502030303020204" pitchFamily="34" charset="0"/>
              </a:rPr>
              <a:t>/</a:t>
            </a:r>
            <a:r>
              <a:rPr lang="en-US" dirty="0" err="1" smtClean="0">
                <a:latin typeface="Candara" panose="020E0502030303020204" pitchFamily="34" charset="0"/>
              </a:rPr>
              <a:t>AuthZ</a:t>
            </a:r>
            <a:endParaRPr lang="en-US" dirty="0" smtClean="0">
              <a:latin typeface="Candara" panose="020E0502030303020204" pitchFamily="34" charset="0"/>
            </a:endParaRPr>
          </a:p>
          <a:p>
            <a:pPr lvl="1"/>
            <a:r>
              <a:rPr lang="en-US" dirty="0">
                <a:latin typeface="Candara" panose="020E0502030303020204" pitchFamily="34" charset="0"/>
              </a:rPr>
              <a:t>P</a:t>
            </a:r>
            <a:r>
              <a:rPr lang="en-US" dirty="0" smtClean="0">
                <a:latin typeface="Candara" panose="020E0502030303020204" pitchFamily="34" charset="0"/>
              </a:rPr>
              <a:t>lugin for python SDK and </a:t>
            </a:r>
            <a:r>
              <a:rPr lang="en-US" dirty="0" err="1" smtClean="0">
                <a:latin typeface="Candara" panose="020E0502030303020204" pitchFamily="34" charset="0"/>
              </a:rPr>
              <a:t>OpenStack</a:t>
            </a:r>
            <a:r>
              <a:rPr lang="en-US" dirty="0" smtClean="0">
                <a:latin typeface="Candara" panose="020E0502030303020204" pitchFamily="34" charset="0"/>
              </a:rPr>
              <a:t> CLI</a:t>
            </a:r>
          </a:p>
          <a:p>
            <a:pPr lvl="1"/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15299"/>
            <a:ext cx="1656184" cy="1656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6" y="2878621"/>
            <a:ext cx="2743200" cy="1255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" y="1509371"/>
            <a:ext cx="8976221" cy="11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9"/>
          <p:cNvSpPr/>
          <p:nvPr/>
        </p:nvSpPr>
        <p:spPr>
          <a:xfrm>
            <a:off x="1677765" y="2234052"/>
            <a:ext cx="3667070" cy="54687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29" tIns="40115" rIns="0" bIns="40115" rtlCol="0" anchor="ctr"/>
          <a:lstStyle/>
          <a:p>
            <a:pPr algn="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50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784976" cy="4784400"/>
          </a:xfrm>
        </p:spPr>
        <p:txBody>
          <a:bodyPr/>
          <a:lstStyle/>
          <a:p>
            <a:r>
              <a:rPr lang="en-GB" sz="2400" dirty="0" smtClean="0">
                <a:latin typeface="Candara" panose="020E0502030303020204" pitchFamily="34" charset="0"/>
              </a:rPr>
              <a:t>EGI Federated Cloud Infrastructure:</a:t>
            </a:r>
          </a:p>
          <a:p>
            <a:pPr lvl="1"/>
            <a:r>
              <a:rPr lang="en-GB" sz="2000" dirty="0">
                <a:latin typeface="Candara" panose="020E0502030303020204" pitchFamily="34" charset="0"/>
                <a:hlinkClick r:id="rId2"/>
              </a:rPr>
              <a:t>https://</a:t>
            </a:r>
            <a:r>
              <a:rPr lang="en-GB" sz="2000" dirty="0" smtClean="0">
                <a:latin typeface="Candara" panose="020E0502030303020204" pitchFamily="34" charset="0"/>
                <a:hlinkClick r:id="rId2"/>
              </a:rPr>
              <a:t>wiki.egi.eu/wiki/EGI_Federated_Cloud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How to access the EGI Federated Cloud Infrastructure:</a:t>
            </a:r>
          </a:p>
          <a:p>
            <a:pPr lvl="1"/>
            <a:r>
              <a:rPr lang="en-GB" sz="2000" dirty="0">
                <a:latin typeface="Candara" panose="020E0502030303020204" pitchFamily="34" charset="0"/>
                <a:hlinkClick r:id="rId3"/>
              </a:rPr>
              <a:t>https://</a:t>
            </a:r>
            <a:r>
              <a:rPr lang="en-GB" sz="2000" dirty="0" smtClean="0">
                <a:latin typeface="Candara" panose="020E0502030303020204" pitchFamily="34" charset="0"/>
                <a:hlinkClick r:id="rId3"/>
              </a:rPr>
              <a:t>wiki.egi.eu/wiki/Federated_Cloud_user_support#Getting_started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Support:</a:t>
            </a:r>
            <a:r>
              <a:rPr lang="it-IT" sz="2400" smtClean="0">
                <a:latin typeface="Candara" panose="020E0502030303020204" pitchFamily="34" charset="0"/>
              </a:rPr>
              <a:t>  </a:t>
            </a:r>
            <a:r>
              <a:rPr lang="it-IT" sz="2400" smtClean="0">
                <a:latin typeface="Candara" panose="020E0502030303020204" pitchFamily="34" charset="0"/>
                <a:hlinkClick r:id="rId4"/>
              </a:rPr>
              <a:t>support@egi.eu</a:t>
            </a:r>
            <a:r>
              <a:rPr lang="it-IT" sz="2400" smtClean="0">
                <a:latin typeface="Candara" panose="020E0502030303020204" pitchFamily="34" charset="0"/>
              </a:rPr>
              <a:t> </a:t>
            </a:r>
            <a:endParaRPr lang="it-IT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andara" panose="020E0502030303020204" pitchFamily="34" charset="0"/>
            </a:endParaRPr>
          </a:p>
          <a:p>
            <a:endParaRPr lang="en-GB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196751"/>
            <a:ext cx="9144000" cy="516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691680" y="366434"/>
            <a:ext cx="712114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EGI: Advanced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Computing </a:t>
            </a:r>
            <a:r>
              <a:rPr sz="2800" b="1" spc="-25" dirty="0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sz="2800" b="1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endParaRPr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Stakeholders</a:t>
            </a:r>
            <a:endParaRPr lang="en-GB" dirty="0"/>
          </a:p>
        </p:txBody>
      </p:sp>
      <p:sp>
        <p:nvSpPr>
          <p:cNvPr id="5" name="object 6"/>
          <p:cNvSpPr txBox="1"/>
          <p:nvPr/>
        </p:nvSpPr>
        <p:spPr>
          <a:xfrm>
            <a:off x="175032" y="984490"/>
            <a:ext cx="7308850" cy="134972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Major national </a:t>
            </a:r>
            <a:r>
              <a:rPr sz="2400" spc="-10" dirty="0">
                <a:latin typeface="Calibri"/>
                <a:cs typeface="Calibri"/>
              </a:rPr>
              <a:t>e-Infrastructures: </a:t>
            </a:r>
            <a:r>
              <a:rPr sz="2400" spc="-5" dirty="0">
                <a:solidFill>
                  <a:srgbClr val="4F81BD"/>
                </a:solidFill>
                <a:latin typeface="Calibri"/>
                <a:cs typeface="Calibri"/>
              </a:rPr>
              <a:t>22</a:t>
            </a:r>
            <a:r>
              <a:rPr sz="2400" spc="-2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D"/>
                </a:solidFill>
                <a:latin typeface="Calibri"/>
                <a:cs typeface="Calibri"/>
              </a:rPr>
              <a:t>NGIs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EIRO: </a:t>
            </a:r>
            <a:r>
              <a:rPr sz="2400" spc="-5" dirty="0">
                <a:solidFill>
                  <a:srgbClr val="4F81BD"/>
                </a:solidFill>
                <a:latin typeface="Calibri"/>
                <a:cs typeface="Calibri"/>
              </a:rPr>
              <a:t>CERN </a:t>
            </a:r>
            <a:r>
              <a:rPr sz="1600" spc="-5" dirty="0">
                <a:latin typeface="Calibri"/>
                <a:cs typeface="Calibri"/>
              </a:rPr>
              <a:t>(European </a:t>
            </a:r>
            <a:r>
              <a:rPr sz="1600" spc="-10" dirty="0">
                <a:latin typeface="Calibri"/>
                <a:cs typeface="Calibri"/>
              </a:rPr>
              <a:t>Intergovernmental Research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Organisation)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F81BD"/>
                </a:solidFill>
                <a:latin typeface="Calibri"/>
                <a:cs typeface="Calibri"/>
              </a:rPr>
              <a:t>Membership </a:t>
            </a:r>
            <a:r>
              <a:rPr sz="2400" spc="-15" dirty="0">
                <a:solidFill>
                  <a:srgbClr val="4F81BD"/>
                </a:solidFill>
                <a:latin typeface="Calibri"/>
                <a:cs typeface="Calibri"/>
              </a:rPr>
              <a:t>fees sustain </a:t>
            </a:r>
            <a:r>
              <a:rPr sz="2400" spc="-5" dirty="0">
                <a:solidFill>
                  <a:srgbClr val="4F81BD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4F81BD"/>
                </a:solidFill>
                <a:latin typeface="Calibri"/>
                <a:cs typeface="Calibri"/>
              </a:rPr>
              <a:t>federation </a:t>
            </a:r>
            <a:r>
              <a:rPr sz="2400" dirty="0">
                <a:solidFill>
                  <a:srgbClr val="4F81BD"/>
                </a:solidFill>
                <a:latin typeface="Calibri"/>
                <a:cs typeface="Calibri"/>
              </a:rPr>
              <a:t>and</a:t>
            </a:r>
            <a:r>
              <a:rPr sz="2400" spc="7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4F81BD"/>
                </a:solidFill>
                <a:latin typeface="Calibri"/>
                <a:cs typeface="Calibri"/>
              </a:rPr>
              <a:t>community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00442" y="2514552"/>
            <a:ext cx="3267671" cy="365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8027" y="2420893"/>
            <a:ext cx="504055" cy="438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1523" y="2955183"/>
            <a:ext cx="720079" cy="514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5827" y="2924943"/>
            <a:ext cx="676248" cy="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3488" y="3531254"/>
            <a:ext cx="1008112" cy="399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6304" y="3387237"/>
            <a:ext cx="515778" cy="504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1877" y="4118453"/>
            <a:ext cx="1039726" cy="462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6342" y="4467358"/>
            <a:ext cx="825259" cy="4320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4806" y="4035302"/>
            <a:ext cx="667274" cy="8641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3851" y="5023653"/>
            <a:ext cx="917749" cy="256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2413" y="4899399"/>
            <a:ext cx="609667" cy="4080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1126" y="5331449"/>
            <a:ext cx="550474" cy="408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9462" y="5331452"/>
            <a:ext cx="672620" cy="4173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7789" y="5835505"/>
            <a:ext cx="473814" cy="4738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1980" y="5835505"/>
            <a:ext cx="600098" cy="4031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0669" y="2486874"/>
            <a:ext cx="736244" cy="3660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6081" y="2420893"/>
            <a:ext cx="700215" cy="4320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2886" y="2919600"/>
            <a:ext cx="774030" cy="3653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7604" y="2900165"/>
            <a:ext cx="701717" cy="4753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4827" y="3356992"/>
            <a:ext cx="792087" cy="460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36905" y="3429005"/>
            <a:ext cx="699386" cy="3600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3181" y="3861048"/>
            <a:ext cx="653736" cy="5760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36184" y="3861052"/>
            <a:ext cx="700112" cy="4740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5149" y="4437118"/>
            <a:ext cx="551759" cy="3969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6217" y="4437118"/>
            <a:ext cx="720079" cy="3600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5244" y="4869164"/>
            <a:ext cx="811673" cy="4151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5679" y="4869160"/>
            <a:ext cx="650612" cy="4320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1103" y="5301207"/>
            <a:ext cx="765807" cy="3710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7848" y="5373217"/>
            <a:ext cx="663372" cy="417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36724" y="5733256"/>
            <a:ext cx="584409" cy="5500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38369" y="5805265"/>
            <a:ext cx="697923" cy="4818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13281" y="2492895"/>
            <a:ext cx="658368" cy="5425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7425" y="2492898"/>
            <a:ext cx="733992" cy="4779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59585" y="2924949"/>
            <a:ext cx="512064" cy="5425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08023" y="3039615"/>
            <a:ext cx="783404" cy="3893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5833" y="3586250"/>
            <a:ext cx="515976" cy="4498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73046" y="3501007"/>
            <a:ext cx="718371" cy="4882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0313" y="4221090"/>
            <a:ext cx="792087" cy="1061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1918" y="4077074"/>
            <a:ext cx="678933" cy="4269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88897" y="4365104"/>
            <a:ext cx="682753" cy="5425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76031" y="4509127"/>
            <a:ext cx="715392" cy="4846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32212" y="5053868"/>
            <a:ext cx="522178" cy="2805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67230" y="5013180"/>
            <a:ext cx="724187" cy="3772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84362" y="5628998"/>
            <a:ext cx="687965" cy="68032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24330" y="551723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60" y="1"/>
                </a:lnTo>
              </a:path>
            </a:pathLst>
          </a:custGeom>
          <a:ln w="508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7315" y="2397594"/>
            <a:ext cx="714287" cy="59874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8250347"/>
              </p:ext>
            </p:extLst>
          </p:nvPr>
        </p:nvGraphicFramePr>
        <p:xfrm>
          <a:off x="179512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Autofit/>
          </a:bodyPr>
          <a:lstStyle/>
          <a:p>
            <a:r>
              <a:rPr lang="en-GB" sz="2800" dirty="0" smtClean="0"/>
              <a:t>EGI today</a:t>
            </a:r>
            <a:endParaRPr lang="en-GB" sz="2800" dirty="0"/>
          </a:p>
        </p:txBody>
      </p:sp>
      <p:pic>
        <p:nvPicPr>
          <p:cNvPr id="17" name="Picture 3" descr="Screen Shot 2016-10-17 at 22.37.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2" y="908720"/>
            <a:ext cx="8276761" cy="3639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ircular Arrow 2"/>
          <p:cNvSpPr/>
          <p:nvPr/>
        </p:nvSpPr>
        <p:spPr>
          <a:xfrm>
            <a:off x="3195444" y="1122384"/>
            <a:ext cx="1592580" cy="9384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2188468" y="83671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46" y="1471328"/>
            <a:ext cx="576064" cy="4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EGI serves researchers and innovators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94393" y="5733256"/>
            <a:ext cx="1406559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8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99596" y="1268762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3282" y="1052738"/>
            <a:ext cx="922003" cy="73864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sz="1400" b="1" dirty="0">
                <a:solidFill>
                  <a:srgbClr val="E46C0A"/>
                </a:solidFill>
              </a:rPr>
              <a:t>Size of 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individual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4837" y="5733256"/>
            <a:ext cx="2895235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329" y="5762873"/>
            <a:ext cx="2110791" cy="36931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124744"/>
            <a:ext cx="957530" cy="3664708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WLCG</a:t>
            </a:r>
          </a:p>
          <a:p>
            <a:r>
              <a:rPr lang="en-US" sz="1400" dirty="0"/>
              <a:t>ELI</a:t>
            </a:r>
          </a:p>
          <a:p>
            <a:r>
              <a:rPr lang="en-GB" sz="1400" dirty="0"/>
              <a:t>CTA</a:t>
            </a:r>
          </a:p>
          <a:p>
            <a:r>
              <a:rPr lang="en-GB" sz="1400" dirty="0"/>
              <a:t>ELIXIR</a:t>
            </a:r>
          </a:p>
          <a:p>
            <a:r>
              <a:rPr lang="en-US" sz="1400" dirty="0"/>
              <a:t>EPOS</a:t>
            </a:r>
            <a:endParaRPr lang="en-GB" sz="1400" dirty="0"/>
          </a:p>
          <a:p>
            <a:r>
              <a:rPr lang="en-GB" sz="1400" dirty="0"/>
              <a:t>EISCAT_3D</a:t>
            </a:r>
          </a:p>
          <a:p>
            <a:r>
              <a:rPr lang="en-US" sz="1400" dirty="0"/>
              <a:t>BBMRI</a:t>
            </a:r>
          </a:p>
          <a:p>
            <a:r>
              <a:rPr lang="en-US" sz="1400" dirty="0"/>
              <a:t>CLARIN</a:t>
            </a:r>
          </a:p>
          <a:p>
            <a:r>
              <a:rPr lang="en-US" sz="1400" dirty="0"/>
              <a:t>LOFAR</a:t>
            </a:r>
          </a:p>
          <a:p>
            <a:r>
              <a:rPr lang="en-GB" sz="1400" dirty="0"/>
              <a:t>EMSO</a:t>
            </a:r>
          </a:p>
          <a:p>
            <a:r>
              <a:rPr lang="en-GB" sz="1400" dirty="0" err="1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/>
              <a:t>EMSO</a:t>
            </a:r>
          </a:p>
          <a:p>
            <a:r>
              <a:rPr lang="en-US" sz="1400" dirty="0"/>
              <a:t>CORBEL</a:t>
            </a:r>
          </a:p>
          <a:p>
            <a:r>
              <a:rPr lang="en-US" sz="1400" dirty="0" err="1"/>
              <a:t>ENVRIplus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7" y="1968403"/>
            <a:ext cx="1865210" cy="2893079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VRE projects</a:t>
            </a:r>
          </a:p>
          <a:p>
            <a:r>
              <a:rPr lang="en-GB" sz="1400" dirty="0" err="1"/>
              <a:t>OpenDreamKit</a:t>
            </a:r>
            <a:endParaRPr lang="en-GB" sz="1400" dirty="0"/>
          </a:p>
          <a:p>
            <a:r>
              <a:rPr lang="en-GB" sz="1400" dirty="0" err="1"/>
              <a:t>WeNMR</a:t>
            </a:r>
            <a:endParaRPr lang="en-GB" sz="1400" dirty="0"/>
          </a:p>
          <a:p>
            <a:r>
              <a:rPr lang="en-GB" sz="1400" dirty="0"/>
              <a:t>DRIHM</a:t>
            </a:r>
          </a:p>
          <a:p>
            <a:r>
              <a:rPr lang="en-GB" sz="1400" dirty="0"/>
              <a:t>VERCE</a:t>
            </a:r>
          </a:p>
          <a:p>
            <a:r>
              <a:rPr lang="en-GB" sz="1400" dirty="0" err="1"/>
              <a:t>MuG</a:t>
            </a:r>
            <a:endParaRPr lang="en-GB" sz="1400" dirty="0"/>
          </a:p>
          <a:p>
            <a:r>
              <a:rPr lang="en-GB" sz="1400" dirty="0" err="1"/>
              <a:t>AgINFRA</a:t>
            </a:r>
            <a:endParaRPr lang="en-GB" sz="1400" dirty="0"/>
          </a:p>
          <a:p>
            <a:r>
              <a:rPr lang="en-GB" sz="1400" dirty="0"/>
              <a:t>CMMST</a:t>
            </a:r>
          </a:p>
          <a:p>
            <a:r>
              <a:rPr lang="en-US" sz="1400" dirty="0"/>
              <a:t>LSGC</a:t>
            </a:r>
            <a:endParaRPr lang="en-GB" sz="1400" dirty="0"/>
          </a:p>
          <a:p>
            <a:r>
              <a:rPr lang="en-GB" sz="1400" dirty="0" err="1"/>
              <a:t>SuperSites</a:t>
            </a:r>
            <a:r>
              <a:rPr lang="en-GB" sz="1400" dirty="0"/>
              <a:t> Exploitation</a:t>
            </a:r>
          </a:p>
          <a:p>
            <a:r>
              <a:rPr lang="en-GB" sz="1400" dirty="0"/>
              <a:t>Environmental sci.</a:t>
            </a:r>
          </a:p>
          <a:p>
            <a:r>
              <a:rPr lang="en-US" sz="1400" dirty="0" err="1"/>
              <a:t>neuGRID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4311" y="2409289"/>
            <a:ext cx="2295905" cy="3323967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 err="1"/>
              <a:t>PeachNote</a:t>
            </a:r>
            <a:endParaRPr lang="en-GB" sz="1400" dirty="0"/>
          </a:p>
          <a:p>
            <a:r>
              <a:rPr lang="en-GB" sz="1400" dirty="0"/>
              <a:t>CEBA Galaxy </a:t>
            </a:r>
            <a:r>
              <a:rPr lang="en-GB" sz="1400" dirty="0" err="1"/>
              <a:t>eLab</a:t>
            </a:r>
            <a:endParaRPr lang="en-GB" sz="1400" dirty="0"/>
          </a:p>
          <a:p>
            <a:r>
              <a:rPr lang="en-GB" sz="1400" dirty="0"/>
              <a:t>Semiconductor design</a:t>
            </a:r>
          </a:p>
          <a:p>
            <a:r>
              <a:rPr lang="en-GB" sz="1400" dirty="0"/>
              <a:t>Main-belt comets</a:t>
            </a:r>
          </a:p>
          <a:p>
            <a:r>
              <a:rPr lang="en-GB" sz="1400" dirty="0"/>
              <a:t>Quantum </a:t>
            </a:r>
            <a:r>
              <a:rPr lang="en-GB" sz="1400" dirty="0" err="1"/>
              <a:t>pysics</a:t>
            </a:r>
            <a:r>
              <a:rPr lang="en-GB" sz="1400" dirty="0"/>
              <a:t> studies</a:t>
            </a:r>
          </a:p>
          <a:p>
            <a:r>
              <a:rPr lang="en-GB" sz="1400" dirty="0"/>
              <a:t>Virtual imaging (LS)</a:t>
            </a:r>
          </a:p>
          <a:p>
            <a:r>
              <a:rPr lang="en-GB" sz="1400" dirty="0"/>
              <a:t>Bovine tuberculosis spread</a:t>
            </a:r>
          </a:p>
          <a:p>
            <a:r>
              <a:rPr lang="en-GB" sz="1400" dirty="0"/>
              <a:t>Convergent </a:t>
            </a:r>
            <a:r>
              <a:rPr lang="en-GB" sz="1400" dirty="0" err="1"/>
              <a:t>evol</a:t>
            </a:r>
            <a:r>
              <a:rPr lang="en-GB" sz="1400" dirty="0"/>
              <a:t>. in genomes</a:t>
            </a:r>
          </a:p>
          <a:p>
            <a:r>
              <a:rPr lang="en-US" sz="1400" dirty="0"/>
              <a:t>Geography evolution</a:t>
            </a:r>
          </a:p>
          <a:p>
            <a:r>
              <a:rPr lang="en-US" sz="1400" dirty="0"/>
              <a:t>Seafloor seismic waves</a:t>
            </a:r>
          </a:p>
          <a:p>
            <a:r>
              <a:rPr lang="en-GB" sz="1400" dirty="0"/>
              <a:t>3D liver maps with MRI</a:t>
            </a:r>
          </a:p>
          <a:p>
            <a:r>
              <a:rPr lang="en-US" sz="1400" dirty="0"/>
              <a:t>Metabolic rate modelling</a:t>
            </a:r>
          </a:p>
          <a:p>
            <a:r>
              <a:rPr lang="en-US" sz="1400" dirty="0"/>
              <a:t>Genome alignment</a:t>
            </a:r>
          </a:p>
          <a:p>
            <a:r>
              <a:rPr lang="en-GB" sz="1400" dirty="0"/>
              <a:t>Tapeworms infection on fish</a:t>
            </a:r>
          </a:p>
          <a:p>
            <a:r>
              <a:rPr lang="en-GB" sz="14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2305" y="5733256"/>
            <a:ext cx="1021903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2950933"/>
            <a:ext cx="945022" cy="246219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gnubila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/>
              <a:t>Ubercloud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4" name="Arc 13"/>
          <p:cNvSpPr/>
          <p:nvPr/>
        </p:nvSpPr>
        <p:spPr>
          <a:xfrm rot="10800000">
            <a:off x="1187626" y="-2547663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it-IT" dirty="0" smtClean="0"/>
              <a:t>ENVRI week , 06-10 </a:t>
            </a:r>
            <a:r>
              <a:rPr lang="it-IT" dirty="0" err="1" smtClean="0"/>
              <a:t>November</a:t>
            </a:r>
            <a:r>
              <a:rPr lang="it-IT" dirty="0" smtClean="0"/>
              <a:t> 2017 – Malaga, </a:t>
            </a:r>
            <a:r>
              <a:rPr lang="it-IT" dirty="0" err="1" smtClean="0"/>
              <a:t>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2497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77310" y="1180571"/>
            <a:ext cx="2005502" cy="110911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29" tIns="40115" rIns="0" bIns="40115" rtlCol="0" anchor="ctr"/>
          <a:lstStyle/>
          <a:p>
            <a:pPr algn="r"/>
            <a:r>
              <a:rPr lang="en-US" sz="2100" b="1" dirty="0"/>
              <a:t>VO 1</a:t>
            </a:r>
            <a:br>
              <a:rPr lang="en-US" sz="2100" b="1" dirty="0"/>
            </a:br>
            <a:r>
              <a:rPr lang="en-US" sz="1400" b="1" dirty="0"/>
              <a:t>(site a, b, c)</a:t>
            </a:r>
          </a:p>
        </p:txBody>
      </p:sp>
      <p:sp>
        <p:nvSpPr>
          <p:cNvPr id="17" name="Oval 16"/>
          <p:cNvSpPr/>
          <p:nvPr/>
        </p:nvSpPr>
        <p:spPr>
          <a:xfrm>
            <a:off x="339031" y="2636585"/>
            <a:ext cx="2005502" cy="11091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29" tIns="40115" rIns="0" bIns="40115" rtlCol="0" anchor="ctr"/>
          <a:lstStyle/>
          <a:p>
            <a:pPr algn="r"/>
            <a:r>
              <a:rPr lang="en-US" sz="2100" b="1" dirty="0"/>
              <a:t>VO 2</a:t>
            </a:r>
            <a:br>
              <a:rPr lang="en-US" sz="2100" b="1" dirty="0"/>
            </a:br>
            <a:r>
              <a:rPr lang="en-US" sz="1400" b="1" dirty="0"/>
              <a:t>(site x, y, z, 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414" y="188642"/>
            <a:ext cx="7823082" cy="8501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Access to resources: Virtual </a:t>
            </a:r>
            <a:r>
              <a:rPr lang="en-GB" sz="3200" dirty="0" smtClean="0"/>
              <a:t>Organisations</a:t>
            </a:r>
            <a:endParaRPr lang="en-US" b="1" dirty="0">
              <a:solidFill>
                <a:srgbClr val="4F85C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73" y="1376298"/>
            <a:ext cx="493769" cy="521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521" y="1245814"/>
            <a:ext cx="493769" cy="521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37" y="1572024"/>
            <a:ext cx="493769" cy="521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194" y="2832312"/>
            <a:ext cx="493769" cy="521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42" y="2701828"/>
            <a:ext cx="493769" cy="521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888" y="3108248"/>
            <a:ext cx="493769" cy="5219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340" y="5373216"/>
            <a:ext cx="8833860" cy="1096676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marL="300860" indent="-300860">
              <a:buFont typeface="+mj-lt"/>
              <a:buAutoNum type="arabicPeriod"/>
            </a:pPr>
            <a:r>
              <a:rPr lang="en-US" sz="1600" dirty="0"/>
              <a:t>Generic VOs – such as </a:t>
            </a:r>
            <a:r>
              <a:rPr lang="en-US" sz="1600" b="1" dirty="0" err="1"/>
              <a:t>fedcloud.egi.eu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Test VOs, “incubator” for new users</a:t>
            </a:r>
          </a:p>
          <a:p>
            <a:pPr marL="300860" indent="-30086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Community/discipline-specific VOs – e.g. </a:t>
            </a:r>
            <a:r>
              <a:rPr lang="en-US" sz="1600" dirty="0" err="1">
                <a:sym typeface="Wingdings" panose="05000000000000000000" pitchFamily="2" charset="2"/>
              </a:rPr>
              <a:t>Chipster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err="1">
                <a:sym typeface="Wingdings" panose="05000000000000000000" pitchFamily="2" charset="2"/>
              </a:rPr>
              <a:t>Highthroughtputseq</a:t>
            </a:r>
            <a:r>
              <a:rPr lang="en-US" sz="1600" dirty="0">
                <a:sym typeface="Wingdings" panose="05000000000000000000" pitchFamily="2" charset="2"/>
              </a:rPr>
              <a:t>, EISCAT, etc.</a:t>
            </a:r>
          </a:p>
          <a:p>
            <a:pPr marL="300860" indent="-30086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Training VO = training.egi.eu  Running hands on training in the cloud (about any software!)</a:t>
            </a:r>
          </a:p>
          <a:p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Browse and search VOs at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http://operations-portal.egi.eu/vo/search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10743" y="1766098"/>
            <a:ext cx="1306286" cy="690403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29" tIns="40115" rIns="0" bIns="40115" rtlCol="0" anchor="ctr"/>
          <a:lstStyle/>
          <a:p>
            <a:pPr algn="r"/>
            <a:endParaRPr lang="en-US" sz="1400" b="1" dirty="0"/>
          </a:p>
        </p:txBody>
      </p:sp>
      <p:sp>
        <p:nvSpPr>
          <p:cNvPr id="7" name="Right Arrow 6"/>
          <p:cNvSpPr/>
          <p:nvPr/>
        </p:nvSpPr>
        <p:spPr>
          <a:xfrm rot="396353">
            <a:off x="2242088" y="1658751"/>
            <a:ext cx="2201219" cy="52758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245429" y="2244908"/>
            <a:ext cx="979714" cy="1178157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29" tIns="40115" rIns="0" bIns="40115" rtlCol="0" anchor="ctr"/>
          <a:lstStyle/>
          <a:p>
            <a:pPr algn="r"/>
            <a:endParaRPr lang="en-US" sz="1400" b="1" dirty="0"/>
          </a:p>
        </p:txBody>
      </p:sp>
      <p:sp>
        <p:nvSpPr>
          <p:cNvPr id="13" name="Right Arrow 12"/>
          <p:cNvSpPr/>
          <p:nvPr/>
        </p:nvSpPr>
        <p:spPr>
          <a:xfrm rot="21334634">
            <a:off x="2326133" y="2788095"/>
            <a:ext cx="2057396" cy="41365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it-IT" dirty="0" smtClean="0"/>
              <a:t>ENVRI week , 06-10 </a:t>
            </a:r>
            <a:r>
              <a:rPr lang="it-IT" dirty="0" err="1" smtClean="0"/>
              <a:t>November</a:t>
            </a:r>
            <a:r>
              <a:rPr lang="it-IT" dirty="0" smtClean="0"/>
              <a:t> 2017 – Malaga, </a:t>
            </a:r>
            <a:r>
              <a:rPr lang="it-IT" dirty="0" err="1" smtClean="0"/>
              <a:t>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7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EGI Federated Cloud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37314" y="1452912"/>
            <a:ext cx="4572000" cy="4784400"/>
          </a:xfrm>
        </p:spPr>
        <p:txBody>
          <a:bodyPr lIns="80229" tIns="40115" rIns="80229" bIns="40115"/>
          <a:lstStyle/>
          <a:p>
            <a:r>
              <a:rPr lang="en-GB" sz="2400" dirty="0"/>
              <a:t>Grid of clouds</a:t>
            </a:r>
          </a:p>
          <a:p>
            <a:r>
              <a:rPr lang="en-GB" sz="2400" dirty="0"/>
              <a:t>Unified user interfaces</a:t>
            </a:r>
          </a:p>
          <a:p>
            <a:r>
              <a:rPr lang="en-GB" sz="2400" dirty="0"/>
              <a:t>Harmonised operational behaviour</a:t>
            </a:r>
          </a:p>
          <a:p>
            <a:r>
              <a:rPr lang="en-GB" sz="2400" dirty="0"/>
              <a:t>Clouds and their interconnections are based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on </a:t>
            </a:r>
            <a:r>
              <a:rPr lang="en-GB" sz="2400" dirty="0"/>
              <a:t>open standards, open </a:t>
            </a:r>
            <a:r>
              <a:rPr lang="en-GB" sz="2400" dirty="0" smtClean="0"/>
              <a:t>technologies</a:t>
            </a:r>
            <a:endParaRPr lang="en-GB" sz="2400" dirty="0"/>
          </a:p>
        </p:txBody>
      </p:sp>
      <p:cxnSp>
        <p:nvCxnSpPr>
          <p:cNvPr id="17" name="Straight Connector 10"/>
          <p:cNvCxnSpPr/>
          <p:nvPr/>
        </p:nvCxnSpPr>
        <p:spPr>
          <a:xfrm flipH="1">
            <a:off x="1115617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>
            <a:off x="1680204" y="2835692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/>
          <p:cNvCxnSpPr/>
          <p:nvPr/>
        </p:nvCxnSpPr>
        <p:spPr>
          <a:xfrm flipH="1">
            <a:off x="1258673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/>
          <p:cNvCxnSpPr/>
          <p:nvPr/>
        </p:nvCxnSpPr>
        <p:spPr>
          <a:xfrm flipV="1">
            <a:off x="2459516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/>
          <p:cNvCxnSpPr/>
          <p:nvPr/>
        </p:nvCxnSpPr>
        <p:spPr>
          <a:xfrm>
            <a:off x="3023828" y="3912211"/>
            <a:ext cx="293813" cy="75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5"/>
          <p:cNvCxnSpPr/>
          <p:nvPr/>
        </p:nvCxnSpPr>
        <p:spPr>
          <a:xfrm>
            <a:off x="3923928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74" y="1772816"/>
            <a:ext cx="1319410" cy="131941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8" y="1412776"/>
            <a:ext cx="1319410" cy="131941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1319410" cy="131941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54" y="4315334"/>
            <a:ext cx="1319410" cy="131941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1" y="4532386"/>
            <a:ext cx="1319410" cy="131941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6" y="2829670"/>
            <a:ext cx="1319410" cy="1319410"/>
          </a:xfrm>
          <a:prstGeom prst="rect">
            <a:avLst/>
          </a:prstGeom>
        </p:spPr>
      </p:pic>
      <p:grpSp>
        <p:nvGrpSpPr>
          <p:cNvPr id="33" name="Group 65"/>
          <p:cNvGrpSpPr/>
          <p:nvPr/>
        </p:nvGrpSpPr>
        <p:grpSpPr>
          <a:xfrm>
            <a:off x="4618552" y="5189345"/>
            <a:ext cx="3265816" cy="975959"/>
            <a:chOff x="3043058" y="4688865"/>
            <a:chExt cx="4346802" cy="1571790"/>
          </a:xfrm>
        </p:grpSpPr>
        <p:sp>
          <p:nvSpPr>
            <p:cNvPr id="34" name="Rectangular Callout 66"/>
            <p:cNvSpPr/>
            <p:nvPr/>
          </p:nvSpPr>
          <p:spPr>
            <a:xfrm>
              <a:off x="3043058" y="4688865"/>
              <a:ext cx="4346802" cy="1571790"/>
            </a:xfrm>
            <a:prstGeom prst="wedgeRectCallout">
              <a:avLst>
                <a:gd name="adj1" fmla="val -83133"/>
                <a:gd name="adj2" fmla="val -7066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1" t="40845" r="18006" b="40869"/>
            <a:stretch/>
          </p:blipFill>
          <p:spPr>
            <a:xfrm>
              <a:off x="3152426" y="4764060"/>
              <a:ext cx="2266896" cy="497189"/>
            </a:xfrm>
            <a:prstGeom prst="rect">
              <a:avLst/>
            </a:prstGeom>
          </p:spPr>
        </p:pic>
        <p:pic>
          <p:nvPicPr>
            <p:cNvPr id="36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816" y="5746805"/>
              <a:ext cx="2460714" cy="416842"/>
            </a:xfrm>
            <a:prstGeom prst="rect">
              <a:avLst/>
            </a:prstGeom>
          </p:spPr>
        </p:pic>
        <p:pic>
          <p:nvPicPr>
            <p:cNvPr id="37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82" y="5275108"/>
              <a:ext cx="1824996" cy="457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3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EGI IaaS Federated Cloud Model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29400" y="1365721"/>
            <a:ext cx="7885201" cy="4126559"/>
            <a:chOff x="494220" y="2127085"/>
            <a:chExt cx="7885201" cy="4126559"/>
          </a:xfrm>
        </p:grpSpPr>
        <p:sp>
          <p:nvSpPr>
            <p:cNvPr id="31" name="Rectangle 30"/>
            <p:cNvSpPr/>
            <p:nvPr/>
          </p:nvSpPr>
          <p:spPr>
            <a:xfrm>
              <a:off x="1740370" y="5666119"/>
              <a:ext cx="6639051" cy="587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EGI Federation services: </a:t>
              </a:r>
            </a:p>
            <a:p>
              <a:pPr algn="ctr"/>
              <a:r>
                <a:rPr lang="en-US" sz="1400" dirty="0" smtClean="0"/>
                <a:t>Accounting, Monitoring, Configuration Database, Information Discovery, VM Marketplace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220" y="2127085"/>
              <a:ext cx="976747" cy="4126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EGI AAI</a:t>
              </a:r>
              <a:endParaRPr lang="en-US" sz="14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787357" y="4106785"/>
              <a:ext cx="4119128" cy="1151093"/>
              <a:chOff x="1699783" y="4116933"/>
              <a:chExt cx="4119128" cy="1151093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699783" y="4116933"/>
                <a:ext cx="4119128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905437" y="4290697"/>
                <a:ext cx="3707820" cy="803564"/>
                <a:chOff x="1371599" y="4430900"/>
                <a:chExt cx="3707820" cy="803564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371599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3380506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</p:grpSp>
        </p:grpSp>
        <p:grpSp>
          <p:nvGrpSpPr>
            <p:cNvPr id="42" name="Group 41"/>
            <p:cNvGrpSpPr/>
            <p:nvPr/>
          </p:nvGrpSpPr>
          <p:grpSpPr>
            <a:xfrm>
              <a:off x="6222875" y="4106785"/>
              <a:ext cx="2156546" cy="1151093"/>
              <a:chOff x="6128905" y="4089983"/>
              <a:chExt cx="2156546" cy="1151093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128905" y="4089983"/>
                <a:ext cx="2156546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357722" y="4263747"/>
                <a:ext cx="1698913" cy="803564"/>
                <a:chOff x="2673927" y="2507672"/>
                <a:chExt cx="2396837" cy="80356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  <p:cxnSp>
          <p:nvCxnSpPr>
            <p:cNvPr id="47" name="Straight Arrow Connector 46"/>
            <p:cNvCxnSpPr>
              <a:stCxn id="32" idx="2"/>
            </p:cNvCxnSpPr>
            <p:nvPr/>
          </p:nvCxnSpPr>
          <p:spPr>
            <a:xfrm>
              <a:off x="3846921" y="5257878"/>
              <a:ext cx="0" cy="408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301148" y="5257878"/>
              <a:ext cx="0" cy="380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462766" y="2423850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2" idx="1"/>
            </p:cNvCxnSpPr>
            <p:nvPr/>
          </p:nvCxnSpPr>
          <p:spPr>
            <a:xfrm flipH="1">
              <a:off x="1470966" y="4682332"/>
              <a:ext cx="316391" cy="10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1470968" y="5959882"/>
              <a:ext cx="2694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847651" y="2717250"/>
              <a:ext cx="1" cy="3944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301148" y="3698546"/>
              <a:ext cx="0" cy="4082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740371" y="3111745"/>
              <a:ext cx="6639050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IaaS Federated Access Tools</a:t>
              </a:r>
              <a:endParaRPr lang="en-US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24336" y="2130450"/>
              <a:ext cx="4155085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Community Platforms</a:t>
              </a:r>
              <a:endParaRPr lang="en-US" sz="1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740370" y="2130450"/>
              <a:ext cx="2214563" cy="586800"/>
              <a:chOff x="1740370" y="1872635"/>
              <a:chExt cx="2214563" cy="5868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40370" y="1872635"/>
                <a:ext cx="2214563" cy="586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993371" y="1950035"/>
                <a:ext cx="1708561" cy="432000"/>
                <a:chOff x="2339532" y="644470"/>
                <a:chExt cx="1708561" cy="432000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9532" y="644470"/>
                  <a:ext cx="455950" cy="432000"/>
                </a:xfrm>
                <a:prstGeom prst="rect">
                  <a:avLst/>
                </a:prstGeom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2782105" y="706582"/>
                  <a:ext cx="12659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AppDB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VMOps</a:t>
                  </a:r>
                  <a:endParaRPr lang="en-US" sz="1400" dirty="0"/>
                </a:p>
              </p:txBody>
            </p:sp>
          </p:grpSp>
        </p:grpSp>
        <p:cxnSp>
          <p:nvCxnSpPr>
            <p:cNvPr id="61" name="Straight Arrow Connector 60"/>
            <p:cNvCxnSpPr/>
            <p:nvPr/>
          </p:nvCxnSpPr>
          <p:spPr>
            <a:xfrm flipV="1">
              <a:off x="6301878" y="2717250"/>
              <a:ext cx="1" cy="4219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1462766" y="3418304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0"/>
            </p:cNvCxnSpPr>
            <p:nvPr/>
          </p:nvCxnSpPr>
          <p:spPr>
            <a:xfrm flipV="1">
              <a:off x="3846921" y="3726035"/>
              <a:ext cx="0" cy="3807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75390" y="2420888"/>
            <a:ext cx="2319064" cy="899010"/>
            <a:chOff x="3075390" y="2420888"/>
            <a:chExt cx="2319064" cy="899010"/>
          </a:xfrm>
        </p:grpSpPr>
        <p:sp>
          <p:nvSpPr>
            <p:cNvPr id="73" name="Rectangular Callout 72"/>
            <p:cNvSpPr/>
            <p:nvPr/>
          </p:nvSpPr>
          <p:spPr>
            <a:xfrm>
              <a:off x="3075390" y="2420888"/>
              <a:ext cx="2319064" cy="899010"/>
            </a:xfrm>
            <a:prstGeom prst="wedgeRectCallout">
              <a:avLst>
                <a:gd name="adj1" fmla="val -37863"/>
                <a:gd name="adj2" fmla="val 9232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ular Callout 63"/>
            <p:cNvSpPr/>
            <p:nvPr/>
          </p:nvSpPr>
          <p:spPr>
            <a:xfrm>
              <a:off x="3075390" y="2420888"/>
              <a:ext cx="2319064" cy="899010"/>
            </a:xfrm>
            <a:prstGeom prst="wedgeRectCallout">
              <a:avLst>
                <a:gd name="adj1" fmla="val 11560"/>
                <a:gd name="adj2" fmla="val 9404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1" t="40845" r="18006" b="40869"/>
            <a:stretch/>
          </p:blipFill>
          <p:spPr>
            <a:xfrm>
              <a:off x="3101474" y="2599374"/>
              <a:ext cx="2266896" cy="49718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588224" y="2348880"/>
            <a:ext cx="2319064" cy="899010"/>
            <a:chOff x="6588224" y="2348880"/>
            <a:chExt cx="2319064" cy="899010"/>
          </a:xfrm>
        </p:grpSpPr>
        <p:sp>
          <p:nvSpPr>
            <p:cNvPr id="65" name="Rectangular Callout 64"/>
            <p:cNvSpPr/>
            <p:nvPr/>
          </p:nvSpPr>
          <p:spPr>
            <a:xfrm>
              <a:off x="6588224" y="2348880"/>
              <a:ext cx="2319064" cy="899010"/>
            </a:xfrm>
            <a:prstGeom prst="wedgeRectCallout">
              <a:avLst>
                <a:gd name="adj1" fmla="val -37863"/>
                <a:gd name="adj2" fmla="val 9232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2420888"/>
              <a:ext cx="1729169" cy="79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0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Value propositions of the EGI IaaS </a:t>
            </a:r>
            <a:r>
              <a:rPr lang="en-GB" dirty="0" err="1" smtClean="0"/>
              <a:t>FedCloud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bject 5"/>
          <p:cNvSpPr txBox="1"/>
          <p:nvPr/>
        </p:nvSpPr>
        <p:spPr>
          <a:xfrm>
            <a:off x="546284" y="1550579"/>
            <a:ext cx="6473988" cy="4614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Segoe UI" panose="020B0502040204020203" pitchFamily="34" charset="0"/>
                <a:cs typeface="Segoe UI" panose="020B0502040204020203" pitchFamily="34" charset="0"/>
              </a:rPr>
              <a:t>Users </a:t>
            </a:r>
            <a:r>
              <a:rPr sz="2400" spc="-5" dirty="0">
                <a:latin typeface="Segoe UI" panose="020B0502040204020203" pitchFamily="34" charset="0"/>
                <a:cs typeface="Segoe UI" panose="020B0502040204020203" pitchFamily="34" charset="0"/>
              </a:rPr>
              <a:t>achieve </a:t>
            </a:r>
            <a:r>
              <a:rPr sz="2400" spc="-10" dirty="0">
                <a:latin typeface="Segoe UI" panose="020B0502040204020203" pitchFamily="34" charset="0"/>
                <a:cs typeface="Segoe UI" panose="020B0502040204020203" pitchFamily="34" charset="0"/>
              </a:rPr>
              <a:t>application</a:t>
            </a:r>
            <a:r>
              <a:rPr sz="24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0" dirty="0">
                <a:latin typeface="Segoe UI" panose="020B0502040204020203" pitchFamily="34" charset="0"/>
                <a:cs typeface="Segoe UI" panose="020B0502040204020203" pitchFamily="34" charset="0"/>
              </a:rPr>
              <a:t>portability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Single-Sign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via</a:t>
            </a: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 Check-in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Unified</a:t>
            </a: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 interfaces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Discovery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Appliance </a:t>
            </a: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library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and secure</a:t>
            </a:r>
            <a:r>
              <a:rPr sz="20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User-friendly</a:t>
            </a:r>
            <a:r>
              <a:rPr sz="2000"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GUI</a:t>
            </a: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Segoe UI" panose="020B0502040204020203" pitchFamily="34" charset="0"/>
                <a:cs typeface="Segoe UI" panose="020B0502040204020203" pitchFamily="34" charset="0"/>
              </a:rPr>
              <a:t>Providers </a:t>
            </a:r>
            <a:r>
              <a:rPr sz="2400" spc="-5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sz="2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400" spc="-10" dirty="0">
                <a:latin typeface="Segoe UI" panose="020B0502040204020203" pitchFamily="34" charset="0"/>
                <a:cs typeface="Segoe UI" panose="020B0502040204020203" pitchFamily="34" charset="0"/>
              </a:rPr>
              <a:t>reliable</a:t>
            </a:r>
            <a:r>
              <a:rPr sz="2400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5" dirty="0">
                <a:latin typeface="Segoe UI" panose="020B0502040204020203" pitchFamily="34" charset="0"/>
                <a:cs typeface="Segoe UI" panose="020B0502040204020203" pitchFamily="34" charset="0"/>
              </a:rPr>
              <a:t>infrastructure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Support international communities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Operational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and security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A/R</a:t>
            </a: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Monitoring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Accounting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sz="2000" spc="-25" dirty="0">
                <a:latin typeface="Segoe UI" panose="020B0502040204020203" pitchFamily="34" charset="0"/>
                <a:cs typeface="Segoe UI" panose="020B0502040204020203" pitchFamily="34" charset="0"/>
              </a:rPr>
              <a:t>Technology</a:t>
            </a:r>
            <a:r>
              <a:rPr sz="2000"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agnostic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OCCA_EGIConference201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LAROCCA_EGIConference2017</Template>
  <TotalTime>1193</TotalTime>
  <Words>526</Words>
  <Application>Microsoft Office PowerPoint</Application>
  <PresentationFormat>Presentazione su schermo (4:3)</PresentationFormat>
  <Paragraphs>162</Paragraphs>
  <Slides>14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LAROCCA_EGIConference2017</vt:lpstr>
      <vt:lpstr>EGI Powerpoint Presentation (body)</vt:lpstr>
      <vt:lpstr>EGI Powerpoint Presentation (closing)</vt:lpstr>
      <vt:lpstr>Introduction to the  EGI cloud federations</vt:lpstr>
      <vt:lpstr>EGI: Advanced Computing for Research</vt:lpstr>
      <vt:lpstr>EGI Stakeholders</vt:lpstr>
      <vt:lpstr>EGI today</vt:lpstr>
      <vt:lpstr>EGI serves researchers and innovators</vt:lpstr>
      <vt:lpstr>Access to resources: Virtual Organisations</vt:lpstr>
      <vt:lpstr>The EGI Federated Cloud Infrastructure</vt:lpstr>
      <vt:lpstr>The EGI IaaS Federated Cloud Model</vt:lpstr>
      <vt:lpstr>Value propositions of the EGI IaaS FedCloud</vt:lpstr>
      <vt:lpstr>Typical usage models</vt:lpstr>
      <vt:lpstr>The EGI FedCloud Infrastructure</vt:lpstr>
      <vt:lpstr>Access modes</vt:lpstr>
      <vt:lpstr>Links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with resource providers: selection, SLA, support</dc:title>
  <dc:creator>larocca</dc:creator>
  <cp:lastModifiedBy>larocca</cp:lastModifiedBy>
  <cp:revision>101</cp:revision>
  <dcterms:created xsi:type="dcterms:W3CDTF">2017-05-06T07:01:47Z</dcterms:created>
  <dcterms:modified xsi:type="dcterms:W3CDTF">2017-11-21T12:27:50Z</dcterms:modified>
</cp:coreProperties>
</file>