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8" r:id="rId3"/>
    <p:sldId id="406" r:id="rId4"/>
    <p:sldId id="404" r:id="rId5"/>
    <p:sldId id="452" r:id="rId6"/>
    <p:sldId id="450" r:id="rId7"/>
    <p:sldId id="347" r:id="rId8"/>
    <p:sldId id="377" r:id="rId9"/>
    <p:sldId id="361" r:id="rId10"/>
    <p:sldId id="359" r:id="rId11"/>
    <p:sldId id="354" r:id="rId12"/>
    <p:sldId id="321" r:id="rId13"/>
    <p:sldId id="316" r:id="rId14"/>
    <p:sldId id="322" r:id="rId15"/>
    <p:sldId id="432" r:id="rId16"/>
    <p:sldId id="436" r:id="rId17"/>
    <p:sldId id="438" r:id="rId18"/>
    <p:sldId id="441" r:id="rId19"/>
    <p:sldId id="461" r:id="rId20"/>
    <p:sldId id="462" r:id="rId21"/>
    <p:sldId id="444" r:id="rId22"/>
    <p:sldId id="460" r:id="rId23"/>
    <p:sldId id="307" r:id="rId24"/>
    <p:sldId id="451" r:id="rId25"/>
    <p:sldId id="424" r:id="rId26"/>
    <p:sldId id="453" r:id="rId27"/>
    <p:sldId id="309" r:id="rId28"/>
    <p:sldId id="434" r:id="rId29"/>
    <p:sldId id="431" r:id="rId30"/>
    <p:sldId id="454" r:id="rId31"/>
    <p:sldId id="455" r:id="rId32"/>
    <p:sldId id="458" r:id="rId33"/>
    <p:sldId id="457" r:id="rId34"/>
    <p:sldId id="313" r:id="rId35"/>
    <p:sldId id="463" r:id="rId36"/>
    <p:sldId id="46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9" autoAdjust="0"/>
    <p:restoredTop sz="73976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70F5-5FCD-6F42-AD4C-3DA87ACEA07E}" type="datetimeFigureOut">
              <a:rPr lang="en-US" smtClean="0"/>
              <a:pPr/>
              <a:t>03/06/16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8A-BD87-ED4E-BD15-BEFAF09E1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3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52B7-7624-6F46-87F2-2E74AE0AF8A8}" type="datetimeFigureOut">
              <a:rPr lang="en-US" smtClean="0"/>
              <a:pPr/>
              <a:t>03/06/16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B7E22-437D-7546-ACE8-CAF076CF7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2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B7E22-437D-7546-ACE8-CAF076CF7C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2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a </a:t>
            </a:r>
            <a:r>
              <a:rPr lang="en-US" dirty="0" err="1" smtClean="0"/>
              <a:t>besoin</a:t>
            </a:r>
            <a:r>
              <a:rPr lang="en-US" dirty="0" smtClean="0"/>
              <a:t> de plus </a:t>
            </a:r>
            <a:r>
              <a:rPr lang="en-US" dirty="0" err="1" smtClean="0"/>
              <a:t>qu’un</a:t>
            </a:r>
            <a:r>
              <a:rPr lang="en-US" dirty="0" smtClean="0"/>
              <a:t> </a:t>
            </a:r>
            <a:r>
              <a:rPr lang="en-US" dirty="0" err="1" smtClean="0"/>
              <a:t>seul</a:t>
            </a:r>
            <a:r>
              <a:rPr lang="en-US" dirty="0" smtClean="0"/>
              <a:t> </a:t>
            </a:r>
            <a:r>
              <a:rPr lang="en-US" dirty="0" err="1" smtClean="0"/>
              <a:t>ordinateurs</a:t>
            </a:r>
            <a:r>
              <a:rPr lang="en-US" dirty="0" smtClean="0"/>
              <a:t> pour le travail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B7E22-437D-7546-ACE8-CAF076CF7C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6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2D9F0-452F-47AC-A18A-154A5394A85A}" type="slidenum">
              <a:rPr lang="en-US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928688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CA15008-670A-834C-9942-BBF0A6F31080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fr-FR" smtClean="0"/>
              <a:t>DIRAC agents for Big Data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2533" y="152400"/>
            <a:ext cx="8004267" cy="83256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DIRAC agents for Big Data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C5528E-F96B-914F-9CCC-3B92A89F83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4367" y="1143000"/>
            <a:ext cx="8235481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RAC_new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00"/>
            <a:ext cx="2435651" cy="7641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Sansation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Sansation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1" y="2396432"/>
            <a:ext cx="4545620" cy="2121635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Computing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" y="5463386"/>
            <a:ext cx="4539744" cy="1216814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latin typeface=" Sansation Light"/>
                <a:cs typeface=" Sansation Light"/>
              </a:rPr>
              <a:t>A. Tsaregorodtsev,</a:t>
            </a:r>
          </a:p>
          <a:p>
            <a:r>
              <a:rPr lang="en-US" i="1" dirty="0" smtClean="0">
                <a:latin typeface=" Sansation Light"/>
                <a:cs typeface=" Sansation Light"/>
              </a:rPr>
              <a:t>CPPM-IN2P3-CNRS, Marseille</a:t>
            </a:r>
            <a:br>
              <a:rPr lang="en-US" i="1" dirty="0" smtClean="0">
                <a:latin typeface=" Sansation Light"/>
                <a:cs typeface=" Sansation Light"/>
              </a:rPr>
            </a:br>
            <a:r>
              <a:rPr lang="en-US" i="1" dirty="0" smtClean="0">
                <a:latin typeface=" Sansation Light"/>
                <a:cs typeface=" Sansation Light"/>
              </a:rPr>
              <a:t/>
            </a:r>
            <a:br>
              <a:rPr lang="en-US" i="1" dirty="0" smtClean="0">
                <a:latin typeface=" Sansation Light"/>
                <a:cs typeface=" Sansation Light"/>
              </a:rPr>
            </a:br>
            <a:r>
              <a:rPr lang="en-US" i="1" dirty="0" smtClean="0">
                <a:latin typeface=" Sansation Light"/>
                <a:cs typeface=" Sansation Light"/>
              </a:rPr>
              <a:t>EGI Webinar, 7 June </a:t>
            </a:r>
            <a:r>
              <a:rPr lang="en-US" dirty="0" smtClean="0">
                <a:latin typeface=" Sansation Light"/>
                <a:cs typeface=" Sansation Light"/>
              </a:rPr>
              <a:t>2016</a:t>
            </a:r>
            <a:endParaRPr lang="en-US" dirty="0" smtClean="0">
              <a:latin typeface=" Sansation Light"/>
              <a:cs typeface=" Sansation Light"/>
            </a:endParaRPr>
          </a:p>
          <a:p>
            <a:pPr marL="457200" indent="-457200">
              <a:buAutoNum type="alphaUcPeriod"/>
            </a:pPr>
            <a:endParaRPr lang="en-US" dirty="0" smtClean="0">
              <a:latin typeface=" Sansation Light"/>
              <a:cs typeface=" Sansation Light"/>
            </a:endParaRPr>
          </a:p>
          <a:p>
            <a:pPr marL="457200" indent="-457200">
              <a:buAutoNum type="alphaUcPeriod"/>
            </a:pPr>
            <a:endParaRPr lang="en-US" dirty="0" smtClean="0">
              <a:latin typeface=" Sansation Light"/>
              <a:cs typeface=" Sansation Light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58104" y="0"/>
            <a:ext cx="3194420" cy="4150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66628" y="5463387"/>
            <a:ext cx="3194420" cy="14116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Dirac_logo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16" y="4327505"/>
            <a:ext cx="3113348" cy="95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WMS: applying VO policies</a:t>
            </a:r>
            <a:endParaRPr lang="fr-FR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5843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In DIRAC both User and Production </a:t>
            </a:r>
            <a:b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jobs are treated by the same WMS </a:t>
            </a:r>
          </a:p>
          <a:p>
            <a:pPr lvl="1"/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Same Task </a:t>
            </a:r>
            <a:r>
              <a:rPr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Queue</a:t>
            </a:r>
          </a:p>
          <a:p>
            <a:pPr lvl="1"/>
            <a:endParaRPr lang="en-US" sz="1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u"/>
            </a:pP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This allows to apply efficiently </a:t>
            </a:r>
            <a:b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policies for the whole VO</a:t>
            </a:r>
          </a:p>
          <a:p>
            <a:pPr lvl="1">
              <a:buFont typeface="Wingdings" charset="0"/>
              <a:buChar char=""/>
            </a:pPr>
            <a:r>
              <a:rPr lang="en-US" sz="1600" dirty="0">
                <a:latin typeface="Helvetica" charset="0"/>
                <a:ea typeface="ＭＳ Ｐゴシック" charset="0"/>
              </a:rPr>
              <a:t>Assigning Job Priorities for different </a:t>
            </a:r>
            <a:br>
              <a:rPr lang="en-US" sz="1600" dirty="0">
                <a:latin typeface="Helvetica" charset="0"/>
                <a:ea typeface="ＭＳ Ｐゴシック" charset="0"/>
              </a:rPr>
            </a:br>
            <a:r>
              <a:rPr lang="en-US" sz="1600" dirty="0">
                <a:latin typeface="Helvetica" charset="0"/>
                <a:ea typeface="ＭＳ Ｐゴシック" charset="0"/>
              </a:rPr>
              <a:t>groups and activities</a:t>
            </a:r>
          </a:p>
          <a:p>
            <a:pPr lvl="1">
              <a:buFont typeface="Wingdings" charset="0"/>
              <a:buChar char=""/>
            </a:pPr>
            <a:r>
              <a:rPr lang="en-US" sz="1600" dirty="0">
                <a:latin typeface="Helvetica" charset="0"/>
                <a:ea typeface="ＭＳ Ｐゴシック" charset="0"/>
              </a:rPr>
              <a:t>Static group priorities are used currently</a:t>
            </a:r>
          </a:p>
          <a:p>
            <a:pPr lvl="1">
              <a:buFont typeface="Wingdings" charset="0"/>
              <a:buChar char=""/>
            </a:pPr>
            <a:r>
              <a:rPr lang="en-US" sz="1600" dirty="0">
                <a:latin typeface="Helvetica" charset="0"/>
                <a:ea typeface="ＭＳ Ｐゴシック" charset="0"/>
              </a:rPr>
              <a:t>More powerful scheduler can be plugged in </a:t>
            </a:r>
          </a:p>
          <a:p>
            <a:pPr lvl="2">
              <a:buFont typeface="Lucida Grande" charset="0"/>
              <a:buChar char="●"/>
            </a:pPr>
            <a:r>
              <a:rPr lang="en-US" sz="1600" dirty="0">
                <a:latin typeface="Helvetica" charset="0"/>
                <a:ea typeface="ヒラギノ角ゴ Pro W3" charset="0"/>
                <a:cs typeface="ヒラギノ角ゴ Pro W3" charset="0"/>
              </a:rPr>
              <a:t>demonstrated with MAUI </a:t>
            </a:r>
            <a:r>
              <a:rPr lang="en-US" sz="1600" dirty="0" smtClean="0">
                <a:latin typeface="Helvetica" charset="0"/>
                <a:ea typeface="ヒラギノ角ゴ Pro W3" charset="0"/>
                <a:cs typeface="ヒラギノ角ゴ Pro W3" charset="0"/>
              </a:rPr>
              <a:t>scheduler</a:t>
            </a:r>
          </a:p>
          <a:p>
            <a:pPr lvl="2">
              <a:buFont typeface="Lucida Grande" charset="0"/>
              <a:buChar char="●"/>
            </a:pPr>
            <a:endParaRPr lang="en-US" sz="1600" dirty="0" smtClean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>
              <a:buFont typeface="Lucida Grande" charset="0"/>
              <a:buChar char="●"/>
            </a:pPr>
            <a:r>
              <a:rPr lang="en-US" sz="2200" dirty="0" smtClean="0">
                <a:latin typeface="Helvetica" charset="0"/>
                <a:ea typeface="ヒラギノ角ゴ Pro W3" charset="0"/>
                <a:cs typeface="ヒラギノ角ゴ Pro W3" charset="0"/>
              </a:rPr>
              <a:t>Users perceive the DIRAC WMS as a single large batch system</a:t>
            </a:r>
            <a:endParaRPr lang="en-US" sz="2200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lvl="1">
              <a:buFont typeface="Wingdings" charset="0"/>
              <a:buNone/>
            </a:pPr>
            <a:r>
              <a:rPr lang="en-US" sz="1600" dirty="0" smtClean="0">
                <a:latin typeface="Helvetica" charset="0"/>
                <a:ea typeface="ＭＳ Ｐゴシック" charset="0"/>
              </a:rPr>
              <a:t> </a:t>
            </a:r>
            <a:r>
              <a:rPr lang="en-US" sz="2000" i="1" dirty="0" smtClean="0">
                <a:latin typeface="Helvetica" charset="0"/>
                <a:ea typeface="ＭＳ Ｐゴシック" charset="0"/>
                <a:cs typeface="ＭＳ Ｐゴシック" charset="0"/>
              </a:rPr>
              <a:t>      </a:t>
            </a:r>
            <a:endParaRPr lang="en-GB" sz="2000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4" name="Picture 9" descr="DIRAC_WMS_General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06" y="1700810"/>
            <a:ext cx="299561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0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44" y="3732154"/>
            <a:ext cx="8004267" cy="832560"/>
          </a:xfrm>
        </p:spPr>
        <p:txBody>
          <a:bodyPr/>
          <a:lstStyle/>
          <a:p>
            <a:r>
              <a:rPr lang="en-US" dirty="0"/>
              <a:t>DIRAC </a:t>
            </a:r>
            <a:r>
              <a:rPr lang="en-US" dirty="0" smtClean="0"/>
              <a:t>computing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Grids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2319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DIRAC was initially developed with the focus on accessing conventional Grid computing resources</a:t>
            </a:r>
          </a:p>
          <a:p>
            <a:pPr lvl="1"/>
            <a:r>
              <a:rPr lang="en-US" dirty="0" smtClean="0"/>
              <a:t>WLCG grid resources for the </a:t>
            </a:r>
            <a:r>
              <a:rPr lang="en-US" dirty="0" err="1" smtClean="0"/>
              <a:t>LHCb</a:t>
            </a:r>
            <a:r>
              <a:rPr lang="en-US" dirty="0" smtClean="0"/>
              <a:t> Collaboration</a:t>
            </a:r>
          </a:p>
          <a:p>
            <a:endParaRPr lang="en-US" dirty="0" smtClean="0"/>
          </a:p>
          <a:p>
            <a:r>
              <a:rPr lang="en-US" dirty="0" smtClean="0"/>
              <a:t>It fully supports </a:t>
            </a:r>
            <a:r>
              <a:rPr lang="en-US" dirty="0" err="1" smtClean="0"/>
              <a:t>gLite</a:t>
            </a:r>
            <a:r>
              <a:rPr lang="en-US" dirty="0" smtClean="0"/>
              <a:t> middleware based grids</a:t>
            </a:r>
          </a:p>
          <a:p>
            <a:pPr lvl="1"/>
            <a:r>
              <a:rPr lang="en-US" dirty="0" smtClean="0"/>
              <a:t>European Grid Infrastructure (EGI), Latin America GISELA,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Using </a:t>
            </a:r>
            <a:r>
              <a:rPr lang="en-US" dirty="0" err="1" smtClean="0"/>
              <a:t>gLite</a:t>
            </a:r>
            <a:r>
              <a:rPr lang="en-US" dirty="0" smtClean="0"/>
              <a:t>/EMI middleware</a:t>
            </a:r>
          </a:p>
          <a:p>
            <a:pPr lvl="1"/>
            <a:r>
              <a:rPr lang="en-US" dirty="0" smtClean="0"/>
              <a:t>Northern American Open Science Grid (OSG)</a:t>
            </a:r>
          </a:p>
          <a:p>
            <a:pPr lvl="2"/>
            <a:r>
              <a:rPr lang="en-US" dirty="0" smtClean="0"/>
              <a:t>Using  VDT middleware</a:t>
            </a:r>
          </a:p>
          <a:p>
            <a:pPr lvl="1"/>
            <a:r>
              <a:rPr lang="en-US" dirty="0" smtClean="0"/>
              <a:t>Northern European Grid (NDGF)</a:t>
            </a:r>
          </a:p>
          <a:p>
            <a:pPr lvl="2"/>
            <a:r>
              <a:rPr lang="en-US" dirty="0" smtClean="0"/>
              <a:t>Using ARC middleware 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Other types of grids can be supported</a:t>
            </a:r>
          </a:p>
          <a:p>
            <a:pPr lvl="1"/>
            <a:r>
              <a:rPr lang="en-US" dirty="0" smtClean="0"/>
              <a:t>As long we have customers needing that</a:t>
            </a:r>
          </a:p>
        </p:txBody>
      </p:sp>
    </p:spTree>
    <p:extLst>
      <p:ext uri="{BB962C8B-B14F-4D97-AF65-F5344CB8AC3E}">
        <p14:creationId xmlns:p14="http://schemas.microsoft.com/office/powerpoint/2010/main" val="417102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372162" y="1583158"/>
            <a:ext cx="4145498" cy="461322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VM scheduler developed for Belle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MC production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Dynamic VM spawning taking </a:t>
            </a:r>
            <a:r>
              <a:rPr lang="en-US" dirty="0" smtClean="0">
                <a:latin typeface="Helvetica" charset="0"/>
                <a:ea typeface="ＭＳ Ｐゴシック" charset="0"/>
              </a:rPr>
              <a:t>Amazon EC2 spot </a:t>
            </a:r>
            <a:r>
              <a:rPr lang="en-US" dirty="0">
                <a:latin typeface="Helvetica" charset="0"/>
                <a:ea typeface="ＭＳ Ｐゴシック" charset="0"/>
              </a:rPr>
              <a:t>prices and </a:t>
            </a:r>
            <a:r>
              <a:rPr lang="en-US" dirty="0" smtClean="0">
                <a:latin typeface="Helvetica" charset="0"/>
                <a:ea typeface="ＭＳ Ｐゴシック" charset="0"/>
              </a:rPr>
              <a:t>Task Queue </a:t>
            </a:r>
            <a:r>
              <a:rPr lang="en-US" dirty="0">
                <a:latin typeface="Helvetica" charset="0"/>
                <a:ea typeface="ＭＳ Ｐゴシック" charset="0"/>
              </a:rPr>
              <a:t>state into </a:t>
            </a:r>
            <a:r>
              <a:rPr lang="en-US" dirty="0" smtClean="0">
                <a:latin typeface="Helvetica" charset="0"/>
                <a:ea typeface="ＭＳ Ｐゴシック" charset="0"/>
              </a:rPr>
              <a:t>account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Discarding VMs automatically when no more needed</a:t>
            </a:r>
          </a:p>
          <a:p>
            <a:pPr lvl="1"/>
            <a:endParaRPr lang="en-US" dirty="0" smtClean="0">
              <a:latin typeface="Helvetica" charset="0"/>
              <a:ea typeface="ＭＳ Ｐゴシック" charset="0"/>
            </a:endParaRP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The DIRAC VM scheduler by means of dedicated VM Directors is interfaced to 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OCCI compliant clouds:</a:t>
            </a:r>
          </a:p>
          <a:p>
            <a:pPr lvl="2"/>
            <a:r>
              <a:rPr lang="en-US" dirty="0" err="1" smtClean="0">
                <a:latin typeface="Helvetica" charset="0"/>
                <a:ea typeface="ＭＳ Ｐゴシック" charset="0"/>
              </a:rPr>
              <a:t>OpenStack</a:t>
            </a:r>
            <a:r>
              <a:rPr lang="en-US" dirty="0" smtClean="0">
                <a:latin typeface="Helvetica" charset="0"/>
                <a:ea typeface="ＭＳ Ｐゴシック" charset="0"/>
              </a:rPr>
              <a:t>, </a:t>
            </a:r>
            <a:r>
              <a:rPr lang="en-US" dirty="0" err="1" smtClean="0">
                <a:latin typeface="Helvetica" charset="0"/>
                <a:ea typeface="ＭＳ Ｐゴシック" charset="0"/>
              </a:rPr>
              <a:t>OpenNebula</a:t>
            </a:r>
            <a:r>
              <a:rPr lang="en-US" dirty="0" smtClean="0">
                <a:latin typeface="Helvetica" charset="0"/>
                <a:ea typeface="ＭＳ Ｐゴシック" charset="0"/>
              </a:rPr>
              <a:t> </a:t>
            </a:r>
          </a:p>
          <a:p>
            <a:pPr lvl="1"/>
            <a:r>
              <a:rPr lang="en-US" dirty="0" err="1" smtClean="0">
                <a:latin typeface="Helvetica" charset="0"/>
                <a:ea typeface="ＭＳ Ｐゴシック" charset="0"/>
              </a:rPr>
              <a:t>CloudStack</a:t>
            </a:r>
            <a:endParaRPr lang="en-US" dirty="0" smtClean="0">
              <a:latin typeface="Helvetic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Amazon EC2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pic>
        <p:nvPicPr>
          <p:cNvPr id="8" name="Picture 7" descr="DIRAC_WMS_Clou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12" y="1188566"/>
            <a:ext cx="4830887" cy="52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Standalone computing clusters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8589"/>
            <a:ext cx="4392892" cy="51034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Off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-site 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Pilot Director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7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Site delegates control to the central service</a:t>
            </a:r>
          </a:p>
          <a:p>
            <a:pPr lvl="1">
              <a:lnSpc>
                <a:spcPct val="7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Site must only define a dedicated local user account</a:t>
            </a:r>
          </a:p>
          <a:p>
            <a:pPr lvl="1">
              <a:lnSpc>
                <a:spcPct val="7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The payload submission through the SSH </a:t>
            </a:r>
            <a:r>
              <a:rPr lang="en-US" sz="1700" dirty="0" smtClean="0">
                <a:latin typeface="Helvetica" charset="0"/>
                <a:ea typeface="ＭＳ Ｐゴシック" charset="0"/>
              </a:rPr>
              <a:t>tunnel</a:t>
            </a:r>
          </a:p>
          <a:p>
            <a:pPr lvl="1">
              <a:lnSpc>
                <a:spcPct val="70000"/>
              </a:lnSpc>
            </a:pPr>
            <a:endParaRPr lang="en-US" sz="1700" dirty="0">
              <a:latin typeface="Helvetica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The site can be a single computer or a cluster with a batch system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latin typeface="Helvetica" charset="0"/>
                <a:ea typeface="ＭＳ Ｐゴシック" charset="0"/>
                <a:cs typeface="ＭＳ Ｐゴシック" charset="0"/>
              </a:rPr>
              <a:t>LSF, BQS, SGE, PBS/Torque, Condor, </a:t>
            </a:r>
            <a:r>
              <a:rPr lang="en-US" sz="1700" dirty="0" smtClean="0">
                <a:latin typeface="Helvetica" charset="0"/>
                <a:ea typeface="ＭＳ Ｐゴシック" charset="0"/>
                <a:cs typeface="ＭＳ Ｐゴシック" charset="0"/>
              </a:rPr>
              <a:t>OAR, SLURM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Helvetica" charset="0"/>
                <a:ea typeface="ＭＳ Ｐゴシック" charset="0"/>
                <a:cs typeface="ＭＳ Ｐゴシック" charset="0"/>
              </a:rPr>
              <a:t>HPC centers</a:t>
            </a:r>
            <a:endParaRPr lang="en-US" sz="14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700" dirty="0" smtClean="0">
                <a:latin typeface="Helvetica" charset="0"/>
                <a:ea typeface="ＭＳ Ｐゴシック" charset="0"/>
                <a:cs typeface="ＭＳ Ｐゴシック" charset="0"/>
              </a:rPr>
              <a:t>More to come: </a:t>
            </a:r>
          </a:p>
          <a:p>
            <a:pPr lvl="2">
              <a:lnSpc>
                <a:spcPct val="80000"/>
              </a:lnSpc>
            </a:pPr>
            <a:r>
              <a:rPr lang="en-US" sz="1400" dirty="0" err="1" smtClean="0">
                <a:latin typeface="Helvetica" charset="0"/>
                <a:ea typeface="ＭＳ Ｐゴシック" charset="0"/>
                <a:cs typeface="ＭＳ Ｐゴシック" charset="0"/>
              </a:rPr>
              <a:t>LoadLeveler</a:t>
            </a:r>
            <a:r>
              <a:rPr lang="en-US" sz="1400" dirty="0" smtClean="0">
                <a:latin typeface="Helvetica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400" dirty="0" err="1" smtClean="0">
                <a:latin typeface="Helvetica" charset="0"/>
                <a:ea typeface="ＭＳ Ｐゴシック" charset="0"/>
                <a:cs typeface="ＭＳ Ｐゴシック" charset="0"/>
              </a:rPr>
              <a:t>etc</a:t>
            </a:r>
            <a:endParaRPr lang="en-US" sz="14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The user payload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is executed with the owner 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credentials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latin typeface="Helvetica" charset="0"/>
                <a:ea typeface="ＭＳ Ｐゴシック" charset="0"/>
                <a:cs typeface="ＭＳ Ｐゴシック" charset="0"/>
              </a:rPr>
              <a:t>No security compromises with respect to external services</a:t>
            </a:r>
            <a:endParaRPr lang="en-US" sz="17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DIRAC_Sit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33" y="1318681"/>
            <a:ext cx="3572468" cy="473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5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05154" y="3543595"/>
            <a:ext cx="5139618" cy="648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Data Management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 Problem to solve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Data is partitioned in files</a:t>
            </a:r>
          </a:p>
          <a:p>
            <a:r>
              <a:rPr lang="en-US" dirty="0" smtClean="0"/>
              <a:t>File replicas are distributed over a number of Storage Elements world wide</a:t>
            </a:r>
          </a:p>
          <a:p>
            <a:endParaRPr lang="en-US" dirty="0" smtClean="0"/>
          </a:p>
          <a:p>
            <a:r>
              <a:rPr lang="en-US" dirty="0" smtClean="0"/>
              <a:t>Data Management tasks</a:t>
            </a:r>
          </a:p>
          <a:p>
            <a:pPr lvl="1"/>
            <a:r>
              <a:rPr lang="en-US" dirty="0"/>
              <a:t>Initial File upload</a:t>
            </a:r>
          </a:p>
          <a:p>
            <a:pPr lvl="1"/>
            <a:r>
              <a:rPr lang="en-US" dirty="0"/>
              <a:t>Catalog registration</a:t>
            </a:r>
          </a:p>
          <a:p>
            <a:pPr lvl="1"/>
            <a:r>
              <a:rPr lang="en-US" dirty="0"/>
              <a:t>File replication</a:t>
            </a:r>
          </a:p>
          <a:p>
            <a:pPr lvl="1"/>
            <a:r>
              <a:rPr lang="en-US" dirty="0"/>
              <a:t>File access/download</a:t>
            </a:r>
          </a:p>
          <a:p>
            <a:pPr lvl="1"/>
            <a:r>
              <a:rPr lang="en-US" dirty="0"/>
              <a:t>Integrity checking</a:t>
            </a:r>
          </a:p>
          <a:p>
            <a:pPr lvl="1"/>
            <a:r>
              <a:rPr lang="en-US" dirty="0"/>
              <a:t>File </a:t>
            </a:r>
            <a:r>
              <a:rPr lang="en-US" dirty="0" smtClean="0"/>
              <a:t>removal</a:t>
            </a:r>
          </a:p>
          <a:p>
            <a:pPr lvl="1"/>
            <a:endParaRPr lang="en-US" dirty="0"/>
          </a:p>
          <a:p>
            <a:r>
              <a:rPr lang="en-US" dirty="0" smtClean="0"/>
              <a:t>Need for transparent </a:t>
            </a:r>
            <a:r>
              <a:rPr lang="en-US" dirty="0"/>
              <a:t>file access for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Often working </a:t>
            </a:r>
            <a:r>
              <a:rPr lang="en-US" dirty="0"/>
              <a:t>with </a:t>
            </a:r>
            <a:r>
              <a:rPr lang="en-US" dirty="0" smtClean="0"/>
              <a:t>multiple ( tens of thousands ) files </a:t>
            </a:r>
            <a:r>
              <a:rPr lang="en-US" dirty="0"/>
              <a:t>at a time</a:t>
            </a:r>
          </a:p>
          <a:p>
            <a:pPr lvl="1"/>
            <a:r>
              <a:rPr lang="en-US" dirty="0"/>
              <a:t>Make sure that ALL the elementary operations are accomplished</a:t>
            </a:r>
          </a:p>
          <a:p>
            <a:pPr lvl="1"/>
            <a:r>
              <a:rPr lang="en-US" dirty="0"/>
              <a:t>Automate recurrent </a:t>
            </a:r>
            <a:r>
              <a:rPr lang="en-US" dirty="0" smtClean="0"/>
              <a:t>operations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4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plugins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4374" y="1219200"/>
            <a:ext cx="8229600" cy="5343990"/>
          </a:xfrm>
        </p:spPr>
        <p:txBody>
          <a:bodyPr>
            <a:normAutofit/>
          </a:bodyPr>
          <a:lstStyle/>
          <a:p>
            <a:r>
              <a:rPr lang="en-US" dirty="0" smtClean="0"/>
              <a:t>Storage element abstraction with a client implementation for each access protocol </a:t>
            </a:r>
            <a:endParaRPr lang="en-US" dirty="0"/>
          </a:p>
          <a:p>
            <a:pPr lvl="1"/>
            <a:r>
              <a:rPr lang="en-US" dirty="0" smtClean="0"/>
              <a:t>DIPS, SRM, XROOTD, RFIO,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gfal2 based plugin gives access to all</a:t>
            </a:r>
            <a:br>
              <a:rPr lang="en-US" dirty="0" smtClean="0"/>
            </a:br>
            <a:r>
              <a:rPr lang="en-US" dirty="0" smtClean="0"/>
              <a:t>protocols supported by the library</a:t>
            </a:r>
          </a:p>
          <a:p>
            <a:pPr lvl="2"/>
            <a:r>
              <a:rPr lang="en-US" dirty="0" smtClean="0"/>
              <a:t>DCAP</a:t>
            </a:r>
            <a:r>
              <a:rPr lang="en-US" dirty="0" smtClean="0"/>
              <a:t>,  </a:t>
            </a:r>
            <a:r>
              <a:rPr lang="en-US" dirty="0" smtClean="0"/>
              <a:t>WebDAV, S3, </a:t>
            </a:r>
            <a:r>
              <a:rPr lang="en-US" dirty="0" smtClean="0"/>
              <a:t>http, …</a:t>
            </a:r>
          </a:p>
          <a:p>
            <a:pPr lvl="2"/>
            <a:r>
              <a:rPr lang="en-US" dirty="0" err="1" smtClean="0"/>
              <a:t>iRODS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Each SE is seen by the clients as a </a:t>
            </a:r>
            <a:br>
              <a:rPr lang="en-US" dirty="0" smtClean="0"/>
            </a:br>
            <a:r>
              <a:rPr lang="en-US" dirty="0" smtClean="0"/>
              <a:t>logical entity</a:t>
            </a:r>
          </a:p>
          <a:p>
            <a:pPr lvl="1"/>
            <a:r>
              <a:rPr lang="en-US" sz="2000" dirty="0" smtClean="0"/>
              <a:t>With some specific operational properties</a:t>
            </a:r>
          </a:p>
          <a:p>
            <a:pPr lvl="1"/>
            <a:r>
              <a:rPr lang="en-US" sz="2000" dirty="0" smtClean="0"/>
              <a:t>SE’s can be configured with multiple protocols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 descr="DIRAC_SE_Cli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06" y="2198415"/>
            <a:ext cx="3269318" cy="37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35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Catalog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190501" y="1481408"/>
            <a:ext cx="8731248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Central File Catalog ( DFC, LFC, … ) </a:t>
            </a:r>
            <a:endParaRPr lang="en-US" dirty="0" smtClean="0"/>
          </a:p>
          <a:p>
            <a:pPr lvl="1"/>
            <a:r>
              <a:rPr lang="en-US" dirty="0" smtClean="0"/>
              <a:t>Keeps track of all the physical file replicas</a:t>
            </a:r>
          </a:p>
          <a:p>
            <a:pPr lvl="1"/>
            <a:endParaRPr lang="en-US" dirty="0"/>
          </a:p>
          <a:p>
            <a:r>
              <a:rPr lang="en-US" dirty="0" smtClean="0"/>
              <a:t>Several catalogs can be used together</a:t>
            </a:r>
          </a:p>
          <a:p>
            <a:pPr lvl="1"/>
            <a:r>
              <a:rPr lang="en-US" dirty="0" smtClean="0"/>
              <a:t>The mechanism is used to send</a:t>
            </a:r>
            <a:br>
              <a:rPr lang="en-US" dirty="0" smtClean="0"/>
            </a:br>
            <a:r>
              <a:rPr lang="en-US" dirty="0" smtClean="0"/>
              <a:t>messages to “</a:t>
            </a:r>
            <a:r>
              <a:rPr lang="en-US" dirty="0" err="1" smtClean="0"/>
              <a:t>pseudocatalog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services, e.g.</a:t>
            </a:r>
          </a:p>
          <a:p>
            <a:pPr lvl="2"/>
            <a:r>
              <a:rPr lang="en-US" dirty="0" smtClean="0"/>
              <a:t>Transformation service (see later)</a:t>
            </a:r>
          </a:p>
          <a:p>
            <a:pPr lvl="2"/>
            <a:r>
              <a:rPr lang="en-US" dirty="0" smtClean="0"/>
              <a:t>Bookkeeping service of LHCb</a:t>
            </a:r>
          </a:p>
          <a:p>
            <a:pPr lvl="1"/>
            <a:r>
              <a:rPr lang="en-US" dirty="0" smtClean="0"/>
              <a:t>A user sees it as a single catalog</a:t>
            </a:r>
            <a:br>
              <a:rPr lang="en-US" dirty="0" smtClean="0"/>
            </a:br>
            <a:r>
              <a:rPr lang="en-US" dirty="0" smtClean="0"/>
              <a:t>with additional features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DataManager</a:t>
            </a:r>
            <a:r>
              <a:rPr lang="en-US" dirty="0" smtClean="0"/>
              <a:t> is a single</a:t>
            </a:r>
            <a:br>
              <a:rPr lang="en-US" dirty="0" smtClean="0"/>
            </a:br>
            <a:r>
              <a:rPr lang="en-US" dirty="0" smtClean="0"/>
              <a:t>client interface for logical</a:t>
            </a:r>
            <a:br>
              <a:rPr lang="en-US" dirty="0" smtClean="0"/>
            </a:br>
            <a:r>
              <a:rPr lang="en-US" dirty="0" smtClean="0"/>
              <a:t>data operations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052" y="3005666"/>
            <a:ext cx="4577281" cy="27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67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Catalog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65534"/>
            <a:ext cx="8229600" cy="4937760"/>
          </a:xfrm>
        </p:spPr>
        <p:txBody>
          <a:bodyPr/>
          <a:lstStyle/>
          <a:p>
            <a:r>
              <a:rPr lang="en-US" dirty="0" smtClean="0"/>
              <a:t>DFC is the central component of the DIRAC Data Management system</a:t>
            </a:r>
          </a:p>
          <a:p>
            <a:endParaRPr lang="en-US" dirty="0" smtClean="0"/>
          </a:p>
          <a:p>
            <a:r>
              <a:rPr lang="en-US" dirty="0" smtClean="0"/>
              <a:t>Defines </a:t>
            </a:r>
            <a:r>
              <a:rPr lang="en-US" dirty="0" smtClean="0"/>
              <a:t>a single </a:t>
            </a:r>
            <a:r>
              <a:rPr lang="en-US" dirty="0" smtClean="0"/>
              <a:t>logical name space for all the data managed by </a:t>
            </a:r>
            <a:r>
              <a:rPr lang="en-US" dirty="0" smtClean="0"/>
              <a:t>DIRAC</a:t>
            </a:r>
          </a:p>
          <a:p>
            <a:endParaRPr lang="en-US" dirty="0" smtClean="0"/>
          </a:p>
          <a:p>
            <a:r>
              <a:rPr lang="en-US" dirty="0" smtClean="0"/>
              <a:t>Together with the data access components DFC allows to present data to users as single global file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User ACLs</a:t>
            </a:r>
          </a:p>
          <a:p>
            <a:pPr lvl="1"/>
            <a:r>
              <a:rPr lang="en-US" dirty="0" smtClean="0"/>
              <a:t>Rich metadata including user defined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2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47827"/>
            <a:ext cx="1981200" cy="365760"/>
          </a:xfrm>
        </p:spPr>
        <p:txBody>
          <a:bodyPr/>
          <a:lstStyle/>
          <a:p>
            <a:fld id="{78C5528E-F96B-914F-9CCC-3B92A89F83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59379" y="1926093"/>
            <a:ext cx="6984307" cy="4068042"/>
          </a:xfrm>
        </p:spPr>
        <p:txBody>
          <a:bodyPr>
            <a:normAutofit/>
          </a:bodyPr>
          <a:lstStyle/>
          <a:p>
            <a:r>
              <a:rPr lang="en-US" dirty="0" smtClean="0"/>
              <a:t>DIRAC Project</a:t>
            </a:r>
          </a:p>
          <a:p>
            <a:pPr lvl="1"/>
            <a:r>
              <a:rPr lang="en-US" dirty="0" smtClean="0"/>
              <a:t>Origins</a:t>
            </a:r>
            <a:endParaRPr lang="en-US" dirty="0" smtClean="0"/>
          </a:p>
          <a:p>
            <a:pPr lvl="1"/>
            <a:r>
              <a:rPr lang="en-US" dirty="0" smtClean="0"/>
              <a:t>Agent based Workload Management System</a:t>
            </a:r>
          </a:p>
          <a:p>
            <a:pPr lvl="1"/>
            <a:r>
              <a:rPr lang="en-US" dirty="0" smtClean="0"/>
              <a:t>Accessible computing resources</a:t>
            </a:r>
          </a:p>
          <a:p>
            <a:pPr lvl="1"/>
            <a:r>
              <a:rPr lang="en-US" dirty="0" smtClean="0"/>
              <a:t>Data Management</a:t>
            </a:r>
          </a:p>
          <a:p>
            <a:pPr lvl="1"/>
            <a:r>
              <a:rPr lang="en-US" dirty="0" smtClean="0"/>
              <a:t>Interfaces</a:t>
            </a:r>
          </a:p>
          <a:p>
            <a:r>
              <a:rPr lang="en-US" dirty="0" smtClean="0"/>
              <a:t>DIRAC users</a:t>
            </a:r>
          </a:p>
          <a:p>
            <a:r>
              <a:rPr lang="en-US" dirty="0" smtClean="0"/>
              <a:t>DIRAC </a:t>
            </a:r>
            <a:r>
              <a:rPr lang="en-US" dirty="0" smtClean="0"/>
              <a:t>as a service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5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Catalog: Metadata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DFC is Replica and </a:t>
            </a:r>
            <a:br>
              <a:rPr lang="en-US" dirty="0" smtClean="0"/>
            </a:br>
            <a:r>
              <a:rPr lang="en-US" dirty="0" smtClean="0"/>
              <a:t>Metadata Catalog</a:t>
            </a:r>
          </a:p>
          <a:p>
            <a:pPr lvl="1"/>
            <a:r>
              <a:rPr lang="en-US" dirty="0" smtClean="0"/>
              <a:t>User defined metadata</a:t>
            </a:r>
          </a:p>
          <a:p>
            <a:pPr lvl="1"/>
            <a:r>
              <a:rPr lang="en-US" dirty="0" smtClean="0"/>
              <a:t>The same hierarchy for</a:t>
            </a:r>
            <a:br>
              <a:rPr lang="en-US" dirty="0" smtClean="0"/>
            </a:br>
            <a:r>
              <a:rPr lang="en-US" dirty="0" smtClean="0"/>
              <a:t>metadata as for the </a:t>
            </a:r>
            <a:br>
              <a:rPr lang="en-US" dirty="0" smtClean="0"/>
            </a:br>
            <a:r>
              <a:rPr lang="en-US" dirty="0" smtClean="0"/>
              <a:t>logical name space</a:t>
            </a:r>
          </a:p>
          <a:p>
            <a:pPr lvl="2"/>
            <a:r>
              <a:rPr lang="en-US" dirty="0" smtClean="0"/>
              <a:t>Metadata associated</a:t>
            </a:r>
            <a:br>
              <a:rPr lang="en-US" dirty="0" smtClean="0"/>
            </a:br>
            <a:r>
              <a:rPr lang="en-US" dirty="0" smtClean="0"/>
              <a:t>with files and directories</a:t>
            </a:r>
          </a:p>
          <a:p>
            <a:pPr lvl="2"/>
            <a:r>
              <a:rPr lang="en-US" dirty="0" smtClean="0"/>
              <a:t>Allow for efficient searches</a:t>
            </a:r>
          </a:p>
          <a:p>
            <a:pPr lvl="1"/>
            <a:r>
              <a:rPr lang="en-US" dirty="0" smtClean="0"/>
              <a:t>Efficient Storage Usage</a:t>
            </a:r>
            <a:br>
              <a:rPr lang="en-US" dirty="0" smtClean="0"/>
            </a:br>
            <a:r>
              <a:rPr lang="en-US" dirty="0" smtClean="0"/>
              <a:t>reports</a:t>
            </a:r>
            <a:endParaRPr lang="en-US" dirty="0"/>
          </a:p>
          <a:p>
            <a:pPr lvl="2"/>
            <a:r>
              <a:rPr lang="en-US" dirty="0" smtClean="0"/>
              <a:t>Suitable for user quotas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Example query:</a:t>
            </a:r>
          </a:p>
          <a:p>
            <a:pPr lvl="1"/>
            <a:r>
              <a:rPr lang="en-US" b="1" dirty="0" smtClean="0">
                <a:latin typeface="Courier"/>
                <a:cs typeface="Courier"/>
              </a:rPr>
              <a:t>find /</a:t>
            </a:r>
            <a:r>
              <a:rPr lang="en-US" b="1" dirty="0" err="1" smtClean="0">
                <a:latin typeface="Courier"/>
                <a:cs typeface="Courier"/>
              </a:rPr>
              <a:t>lhcb</a:t>
            </a:r>
            <a:r>
              <a:rPr lang="en-US" b="1" dirty="0" smtClean="0">
                <a:latin typeface="Courier"/>
                <a:cs typeface="Courier"/>
              </a:rPr>
              <a:t>/</a:t>
            </a:r>
            <a:r>
              <a:rPr lang="en-US" b="1" dirty="0" err="1" smtClean="0">
                <a:latin typeface="Courier"/>
                <a:cs typeface="Courier"/>
              </a:rPr>
              <a:t>mcdata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LastAccess</a:t>
            </a:r>
            <a:r>
              <a:rPr lang="en-US" b="1" dirty="0" smtClean="0">
                <a:latin typeface="Courier"/>
                <a:cs typeface="Courier"/>
              </a:rPr>
              <a:t> &lt; 01-01-2012 </a:t>
            </a:r>
            <a:r>
              <a:rPr lang="en-US" b="1" dirty="0" err="1" smtClean="0">
                <a:latin typeface="Courier"/>
                <a:cs typeface="Courier"/>
              </a:rPr>
              <a:t>GaussVersion</a:t>
            </a:r>
            <a:r>
              <a:rPr lang="en-US" b="1" dirty="0" smtClean="0">
                <a:latin typeface="Courier"/>
                <a:cs typeface="Courier"/>
              </a:rPr>
              <a:t>=v1,v2 SE=IN2P3,CERN Name=*.raw </a:t>
            </a:r>
            <a:endParaRPr lang="en-US" b="1" dirty="0">
              <a:latin typeface="Courier"/>
              <a:cs typeface="Courier"/>
            </a:endParaRPr>
          </a:p>
        </p:txBody>
      </p:sp>
      <p:pic>
        <p:nvPicPr>
          <p:cNvPr id="5" name="Picture 4" descr="FC_Meta_directo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00" y="1322539"/>
            <a:ext cx="4780759" cy="35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14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</a:t>
            </a:r>
            <a:r>
              <a:rPr lang="en-US" dirty="0" smtClean="0"/>
              <a:t>data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01083" y="1350623"/>
            <a:ext cx="4519084" cy="51878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Replication/Removal Requests with multiple files are stored in the RMS</a:t>
            </a:r>
          </a:p>
          <a:p>
            <a:pPr lvl="1"/>
            <a:r>
              <a:rPr lang="en-US" dirty="0" smtClean="0"/>
              <a:t>By users, data managers, Transformation System</a:t>
            </a:r>
          </a:p>
          <a:p>
            <a:r>
              <a:rPr lang="en-US" dirty="0" smtClean="0"/>
              <a:t>The Replication Operation executor</a:t>
            </a:r>
          </a:p>
          <a:p>
            <a:pPr lvl="1"/>
            <a:r>
              <a:rPr lang="en-US" dirty="0" smtClean="0"/>
              <a:t>Performs the replication itself or</a:t>
            </a:r>
          </a:p>
          <a:p>
            <a:pPr lvl="1"/>
            <a:r>
              <a:rPr lang="en-US" dirty="0" smtClean="0"/>
              <a:t>Delegates replication to an external service</a:t>
            </a:r>
          </a:p>
          <a:p>
            <a:pPr lvl="2"/>
            <a:r>
              <a:rPr lang="en-US" dirty="0" smtClean="0"/>
              <a:t>E.g. </a:t>
            </a:r>
            <a:r>
              <a:rPr lang="en-US" dirty="0" smtClean="0"/>
              <a:t>FTS</a:t>
            </a:r>
            <a:endParaRPr lang="en-US" dirty="0" smtClean="0"/>
          </a:p>
          <a:p>
            <a:pPr lvl="1"/>
            <a:r>
              <a:rPr lang="en-US" dirty="0" smtClean="0"/>
              <a:t>A dedicated </a:t>
            </a:r>
            <a:r>
              <a:rPr lang="en-US" dirty="0" err="1" smtClean="0"/>
              <a:t>FTSManager</a:t>
            </a:r>
            <a:r>
              <a:rPr lang="en-US" dirty="0" smtClean="0"/>
              <a:t> service keeps track of the submitted FTS requests</a:t>
            </a:r>
          </a:p>
          <a:p>
            <a:pPr lvl="1"/>
            <a:r>
              <a:rPr lang="en-US" dirty="0" err="1" smtClean="0"/>
              <a:t>FTSMonitor</a:t>
            </a:r>
            <a:r>
              <a:rPr lang="en-US" dirty="0" smtClean="0"/>
              <a:t> Agent monitors the request progress, updates the </a:t>
            </a:r>
            <a:r>
              <a:rPr lang="en-US" dirty="0" err="1" smtClean="0"/>
              <a:t>FileCatalog</a:t>
            </a:r>
            <a:r>
              <a:rPr lang="en-US" dirty="0" smtClean="0"/>
              <a:t> with the new </a:t>
            </a:r>
            <a:r>
              <a:rPr lang="en-US" dirty="0" smtClean="0"/>
              <a:t>replicas</a:t>
            </a:r>
          </a:p>
          <a:p>
            <a:pPr lvl="1"/>
            <a:r>
              <a:rPr lang="en-US" dirty="0" smtClean="0"/>
              <a:t>Other data moving services can be connected as needed </a:t>
            </a:r>
          </a:p>
          <a:p>
            <a:pPr lvl="2"/>
            <a:r>
              <a:rPr lang="en-US" dirty="0" smtClean="0"/>
              <a:t>EUDAT</a:t>
            </a:r>
          </a:p>
          <a:p>
            <a:pPr lvl="2"/>
            <a:r>
              <a:rPr lang="en-US" dirty="0" err="1" smtClean="0"/>
              <a:t>Onedata</a:t>
            </a:r>
            <a:endParaRPr lang="en-US" dirty="0"/>
          </a:p>
        </p:txBody>
      </p:sp>
      <p:pic>
        <p:nvPicPr>
          <p:cNvPr id="5" name="Picture 4" descr="Data_Async_Transf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08" y="1255893"/>
            <a:ext cx="4599517" cy="54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4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5487" y="1161401"/>
            <a:ext cx="8927196" cy="49875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driven workflows as chains of data transformations</a:t>
            </a:r>
          </a:p>
          <a:p>
            <a:pPr lvl="1"/>
            <a:r>
              <a:rPr lang="en-US" dirty="0" smtClean="0"/>
              <a:t>Transformation: input data filter + recipe to create tasks </a:t>
            </a:r>
          </a:p>
          <a:p>
            <a:pPr lvl="1"/>
            <a:r>
              <a:rPr lang="en-US" dirty="0" smtClean="0"/>
              <a:t>Tasks are created as soon as data with required properties is registered into the system</a:t>
            </a:r>
          </a:p>
          <a:p>
            <a:pPr lvl="1"/>
            <a:r>
              <a:rPr lang="en-US" dirty="0" smtClean="0"/>
              <a:t>Tasks: jobs, data </a:t>
            </a:r>
            <a:br>
              <a:rPr lang="en-US" dirty="0" smtClean="0"/>
            </a:br>
            <a:r>
              <a:rPr lang="en-US" dirty="0" smtClean="0"/>
              <a:t>replication,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Transformations can be</a:t>
            </a:r>
            <a:br>
              <a:rPr lang="en-US" dirty="0" smtClean="0"/>
            </a:br>
            <a:r>
              <a:rPr lang="en-US" dirty="0" smtClean="0"/>
              <a:t>used for automatic data</a:t>
            </a:r>
            <a:br>
              <a:rPr lang="en-US" dirty="0" smtClean="0"/>
            </a:br>
            <a:r>
              <a:rPr lang="en-US" dirty="0" smtClean="0"/>
              <a:t>driven bulk data </a:t>
            </a:r>
            <a:br>
              <a:rPr lang="en-US" dirty="0" smtClean="0"/>
            </a:b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Scheduling RMS tasks</a:t>
            </a:r>
          </a:p>
          <a:p>
            <a:pPr lvl="1"/>
            <a:r>
              <a:rPr lang="en-US" dirty="0" smtClean="0"/>
              <a:t>Often as part of a more</a:t>
            </a:r>
            <a:br>
              <a:rPr lang="en-US" dirty="0" smtClean="0"/>
            </a:br>
            <a:r>
              <a:rPr lang="en-US" dirty="0" smtClean="0"/>
              <a:t>general workflow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TS_sche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90" y="2685100"/>
            <a:ext cx="5088382" cy="33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16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3" y="3638399"/>
            <a:ext cx="8004267" cy="832560"/>
          </a:xfrm>
        </p:spPr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1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 interfaces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4544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Command line tools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dirac</a:t>
            </a:r>
            <a:r>
              <a:rPr lang="en-US" dirty="0" smtClean="0"/>
              <a:t>-</a:t>
            </a:r>
            <a:r>
              <a:rPr lang="en-US" dirty="0" err="1" smtClean="0"/>
              <a:t>dms</a:t>
            </a:r>
            <a:r>
              <a:rPr lang="en-US" dirty="0" smtClean="0"/>
              <a:t>-… </a:t>
            </a:r>
            <a:r>
              <a:rPr lang="en-US" dirty="0" smtClean="0"/>
              <a:t>commands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COMDIRAC</a:t>
            </a:r>
          </a:p>
          <a:p>
            <a:pPr lvl="1"/>
            <a:r>
              <a:rPr lang="en-US" dirty="0" smtClean="0"/>
              <a:t>Representing the logical DIRAC file namespace as a parallel shell</a:t>
            </a:r>
          </a:p>
          <a:p>
            <a:pPr lvl="1"/>
            <a:r>
              <a:rPr lang="en-US" b="1" dirty="0" err="1" smtClean="0"/>
              <a:t>dls</a:t>
            </a:r>
            <a:r>
              <a:rPr lang="en-US" b="1" dirty="0" smtClean="0"/>
              <a:t>, </a:t>
            </a:r>
            <a:r>
              <a:rPr lang="en-US" b="1" dirty="0" err="1" smtClean="0"/>
              <a:t>dcd</a:t>
            </a:r>
            <a:r>
              <a:rPr lang="en-US" b="1" dirty="0" smtClean="0"/>
              <a:t>, </a:t>
            </a:r>
            <a:r>
              <a:rPr lang="en-US" b="1" dirty="0" err="1" smtClean="0"/>
              <a:t>dpwd</a:t>
            </a:r>
            <a:r>
              <a:rPr lang="en-US" b="1" dirty="0" smtClean="0"/>
              <a:t>, </a:t>
            </a:r>
            <a:r>
              <a:rPr lang="en-US" b="1" dirty="0" err="1" smtClean="0"/>
              <a:t>dfind</a:t>
            </a:r>
            <a:r>
              <a:rPr lang="en-US" b="1" dirty="0" smtClean="0"/>
              <a:t>, </a:t>
            </a:r>
            <a:r>
              <a:rPr lang="en-US" b="1" dirty="0" err="1" smtClean="0"/>
              <a:t>ddu</a:t>
            </a:r>
            <a:r>
              <a:rPr lang="en-US" b="1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commands</a:t>
            </a:r>
          </a:p>
          <a:p>
            <a:pPr lvl="1"/>
            <a:r>
              <a:rPr lang="en-US" b="1" dirty="0" err="1" smtClean="0"/>
              <a:t>dput</a:t>
            </a:r>
            <a:r>
              <a:rPr lang="en-US" b="1" dirty="0" smtClean="0"/>
              <a:t>, </a:t>
            </a:r>
            <a:r>
              <a:rPr lang="en-US" b="1" dirty="0" err="1" smtClean="0"/>
              <a:t>dget</a:t>
            </a:r>
            <a:r>
              <a:rPr lang="en-US" b="1" dirty="0" smtClean="0"/>
              <a:t>, </a:t>
            </a:r>
            <a:r>
              <a:rPr lang="en-US" b="1" dirty="0" err="1" smtClean="0"/>
              <a:t>drepl</a:t>
            </a:r>
            <a:r>
              <a:rPr lang="en-US" b="1" dirty="0" smtClean="0"/>
              <a:t> </a:t>
            </a:r>
            <a:r>
              <a:rPr lang="en-US" dirty="0" smtClean="0"/>
              <a:t>for file upload/download/</a:t>
            </a:r>
            <a:r>
              <a:rPr lang="en-US" dirty="0" smtClean="0"/>
              <a:t>replication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REST interface</a:t>
            </a:r>
          </a:p>
          <a:p>
            <a:pPr lvl="1"/>
            <a:r>
              <a:rPr lang="en-US" dirty="0" smtClean="0"/>
              <a:t>Suitable for use with application portals</a:t>
            </a:r>
          </a:p>
          <a:p>
            <a:pPr lvl="1"/>
            <a:r>
              <a:rPr lang="en-US" dirty="0" smtClean="0"/>
              <a:t>WS-PGRADE portal is interfaced with DIRAC this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5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creen shot 2013-10-16 at 8.2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5" y="1337672"/>
            <a:ext cx="8331916" cy="50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973298"/>
            <a:ext cx="8229600" cy="4183661"/>
          </a:xfrm>
        </p:spPr>
        <p:txBody>
          <a:bodyPr/>
          <a:lstStyle/>
          <a:p>
            <a:r>
              <a:rPr lang="en-US" dirty="0" smtClean="0"/>
              <a:t>DIRAC is aiming at providing an abstraction of a single computer for massive computational and data operations from the user perspective</a:t>
            </a:r>
          </a:p>
          <a:p>
            <a:pPr lvl="1"/>
            <a:r>
              <a:rPr lang="en-US" dirty="0" smtClean="0"/>
              <a:t>Logical Computing and Storage elements (Hardware )</a:t>
            </a:r>
          </a:p>
          <a:p>
            <a:pPr lvl="1"/>
            <a:r>
              <a:rPr lang="en-US" dirty="0" smtClean="0"/>
              <a:t>Global logical name space ( File System )</a:t>
            </a:r>
          </a:p>
          <a:p>
            <a:pPr lvl="1"/>
            <a:r>
              <a:rPr lang="en-US" dirty="0" smtClean="0"/>
              <a:t>Desktop-like GUI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03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212238"/>
            <a:ext cx="8004267" cy="832560"/>
          </a:xfrm>
        </p:spPr>
        <p:txBody>
          <a:bodyPr/>
          <a:lstStyle/>
          <a:p>
            <a:r>
              <a:rPr lang="en-US" dirty="0" smtClean="0"/>
              <a:t>DIRAC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Helvetica" charset="0"/>
                <a:ea typeface="ＭＳ Ｐゴシック" charset="0"/>
                <a:cs typeface="ＭＳ Ｐゴシック" charset="0"/>
              </a:rPr>
              <a:t>LHCb</a:t>
            </a:r>
            <a:r>
              <a:rPr lang="en-GB" dirty="0" smtClean="0">
                <a:latin typeface="Helvetica" charset="0"/>
                <a:ea typeface="ＭＳ Ｐゴシック" charset="0"/>
                <a:cs typeface="ＭＳ Ｐゴシック" charset="0"/>
              </a:rPr>
              <a:t> Collaboration        </a:t>
            </a:r>
            <a:endParaRPr lang="en-GB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005957E1-B4DC-B04E-A9BB-524E4D38C546}" type="slidenum">
              <a:rPr lang="en-US" sz="1400"/>
              <a:pPr eaLnBrk="1" hangingPunct="1"/>
              <a:t>28</a:t>
            </a:fld>
            <a:endParaRPr lang="en-US" sz="1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999047" y="4715572"/>
            <a:ext cx="7772400" cy="20420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200" dirty="0" smtClean="0">
                <a:latin typeface="Helvetica" charset="0"/>
                <a:ea typeface="ＭＳ Ｐゴシック" charset="0"/>
                <a:cs typeface="ＭＳ Ｐゴシック" charset="0"/>
              </a:rPr>
              <a:t>Up to</a:t>
            </a:r>
            <a:r>
              <a:rPr lang="fr-FR" sz="2200" dirty="0" smtClean="0">
                <a:latin typeface="Helvetica" charset="0"/>
                <a:ea typeface="ＭＳ Ｐゴシック" charset="0"/>
                <a:cs typeface="ＭＳ Ｐゴシック" charset="0"/>
              </a:rPr>
              <a:t> 100K </a:t>
            </a:r>
            <a:r>
              <a:rPr lang="fr-FR" sz="2200" dirty="0">
                <a:latin typeface="Helvetica" charset="0"/>
                <a:ea typeface="ＭＳ Ｐゴシック" charset="0"/>
                <a:cs typeface="ＭＳ Ｐゴシック" charset="0"/>
              </a:rPr>
              <a:t>concurrent jobs in ~120 distinct sites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900" dirty="0" smtClean="0">
                <a:latin typeface="Helvetica" charset="0"/>
                <a:ea typeface="ＭＳ Ｐゴシック" charset="0"/>
              </a:rPr>
              <a:t>Equivalent to running a </a:t>
            </a:r>
            <a:r>
              <a:rPr lang="fr-FR" sz="1900" dirty="0" err="1" smtClean="0">
                <a:latin typeface="Helvetica" charset="0"/>
                <a:ea typeface="ＭＳ Ｐゴシック" charset="0"/>
              </a:rPr>
              <a:t>virtual</a:t>
            </a:r>
            <a:r>
              <a:rPr lang="fr-FR" sz="1900" dirty="0" smtClean="0">
                <a:latin typeface="Helvetica" charset="0"/>
                <a:ea typeface="ＭＳ Ｐゴシック" charset="0"/>
              </a:rPr>
              <a:t> </a:t>
            </a:r>
            <a:r>
              <a:rPr lang="fr-FR" sz="1900" dirty="0" err="1" smtClean="0">
                <a:latin typeface="Helvetica" charset="0"/>
                <a:ea typeface="ＭＳ Ｐゴシック" charset="0"/>
              </a:rPr>
              <a:t>computing</a:t>
            </a:r>
            <a:r>
              <a:rPr lang="fr-FR" sz="1900" dirty="0" smtClean="0">
                <a:latin typeface="Helvetica" charset="0"/>
                <a:ea typeface="ＭＳ Ｐゴシック" charset="0"/>
              </a:rPr>
              <a:t> center </a:t>
            </a:r>
            <a:r>
              <a:rPr lang="fr-FR" sz="1900" dirty="0" err="1" smtClean="0">
                <a:latin typeface="Helvetica" charset="0"/>
                <a:ea typeface="ＭＳ Ｐゴシック" charset="0"/>
              </a:rPr>
              <a:t>with</a:t>
            </a:r>
            <a:r>
              <a:rPr lang="fr-FR" sz="1900" dirty="0" smtClean="0">
                <a:latin typeface="Helvetica" charset="0"/>
                <a:ea typeface="ＭＳ Ｐゴシック" charset="0"/>
              </a:rPr>
              <a:t> a power of 100K CPU </a:t>
            </a:r>
            <a:r>
              <a:rPr lang="fr-FR" sz="1900" dirty="0" err="1" smtClean="0">
                <a:latin typeface="Helvetica" charset="0"/>
                <a:ea typeface="ＭＳ Ｐゴシック" charset="0"/>
              </a:rPr>
              <a:t>cores</a:t>
            </a:r>
            <a:endParaRPr lang="fr-FR" sz="1900" dirty="0">
              <a:latin typeface="Helvetica" charset="0"/>
              <a:ea typeface="ＭＳ Ｐゴシック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2200" dirty="0" err="1" smtClean="0">
                <a:latin typeface="Helvetica" charset="0"/>
                <a:ea typeface="ＭＳ Ｐゴシック" charset="0"/>
                <a:cs typeface="ＭＳ Ｐゴシック" charset="0"/>
              </a:rPr>
              <a:t>Further</a:t>
            </a:r>
            <a:r>
              <a:rPr lang="fr-FR" sz="22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200" dirty="0" err="1">
                <a:latin typeface="Helvetica" charset="0"/>
                <a:ea typeface="ＭＳ Ｐゴシック" charset="0"/>
                <a:cs typeface="ＭＳ Ｐゴシック" charset="0"/>
              </a:rPr>
              <a:t>optimizations</a:t>
            </a:r>
            <a:r>
              <a:rPr lang="fr-FR" sz="2200" dirty="0">
                <a:latin typeface="Helvetica" charset="0"/>
                <a:ea typeface="ＭＳ Ｐゴシック" charset="0"/>
                <a:cs typeface="ＭＳ Ｐゴシック" charset="0"/>
              </a:rPr>
              <a:t> to </a:t>
            </a:r>
            <a:r>
              <a:rPr lang="fr-FR" sz="2200" dirty="0" err="1">
                <a:latin typeface="Helvetica" charset="0"/>
                <a:ea typeface="ＭＳ Ｐゴシック" charset="0"/>
                <a:cs typeface="ＭＳ Ｐゴシック" charset="0"/>
              </a:rPr>
              <a:t>increase</a:t>
            </a:r>
            <a:r>
              <a:rPr lang="fr-FR" sz="2200" dirty="0">
                <a:latin typeface="Helvetica" charset="0"/>
                <a:ea typeface="ＭＳ Ｐゴシック" charset="0"/>
                <a:cs typeface="ＭＳ Ｐゴシック" charset="0"/>
              </a:rPr>
              <a:t> the </a:t>
            </a:r>
            <a:r>
              <a:rPr lang="fr-FR" sz="2200" dirty="0" err="1">
                <a:latin typeface="Helvetica" charset="0"/>
                <a:ea typeface="ＭＳ Ｐゴシック" charset="0"/>
                <a:cs typeface="ＭＳ Ｐゴシック" charset="0"/>
              </a:rPr>
              <a:t>capacity</a:t>
            </a:r>
            <a:r>
              <a:rPr lang="fr-FR" sz="2200" dirty="0">
                <a:latin typeface="Helvetica" charset="0"/>
                <a:ea typeface="ＭＳ Ｐゴシック" charset="0"/>
                <a:cs typeface="ＭＳ Ｐゴシック" charset="0"/>
              </a:rPr>
              <a:t> are possible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Lucida Grande" charset="0"/>
              <a:buChar char="●"/>
            </a:pPr>
            <a:r>
              <a:rPr lang="fr-FR" sz="1900" dirty="0">
                <a:latin typeface="Helvetica" charset="0"/>
                <a:ea typeface="ＭＳ Ｐゴシック" charset="0"/>
              </a:rPr>
              <a:t>Hardware, </a:t>
            </a:r>
            <a:r>
              <a:rPr lang="fr-FR" sz="1900" dirty="0" err="1">
                <a:latin typeface="Helvetica" charset="0"/>
                <a:ea typeface="ＭＳ Ｐゴシック" charset="0"/>
              </a:rPr>
              <a:t>database</a:t>
            </a:r>
            <a:r>
              <a:rPr lang="fr-FR" sz="1900" dirty="0">
                <a:latin typeface="Helvetica" charset="0"/>
                <a:ea typeface="ＭＳ Ｐゴシック" charset="0"/>
              </a:rPr>
              <a:t> </a:t>
            </a:r>
            <a:r>
              <a:rPr lang="fr-FR" sz="1900" dirty="0" err="1">
                <a:latin typeface="Helvetica" charset="0"/>
                <a:ea typeface="ＭＳ Ｐゴシック" charset="0"/>
              </a:rPr>
              <a:t>optimizations</a:t>
            </a:r>
            <a:r>
              <a:rPr lang="fr-FR" sz="1900" dirty="0">
                <a:latin typeface="Helvetica" charset="0"/>
                <a:ea typeface="ＭＳ Ｐゴシック" charset="0"/>
              </a:rPr>
              <a:t>, service </a:t>
            </a:r>
            <a:r>
              <a:rPr lang="fr-FR" sz="1900" dirty="0" err="1">
                <a:latin typeface="Helvetica" charset="0"/>
                <a:ea typeface="ＭＳ Ｐゴシック" charset="0"/>
              </a:rPr>
              <a:t>load</a:t>
            </a:r>
            <a:r>
              <a:rPr lang="fr-FR" sz="1900" dirty="0">
                <a:latin typeface="Helvetica" charset="0"/>
                <a:ea typeface="ＭＳ Ｐゴシック" charset="0"/>
              </a:rPr>
              <a:t> </a:t>
            </a:r>
            <a:r>
              <a:rPr lang="fr-FR" sz="1900" dirty="0" err="1">
                <a:latin typeface="Helvetica" charset="0"/>
                <a:ea typeface="ＭＳ Ｐゴシック" charset="0"/>
              </a:rPr>
              <a:t>balancing</a:t>
            </a:r>
            <a:r>
              <a:rPr lang="fr-FR" sz="1900" dirty="0">
                <a:latin typeface="Helvetica" charset="0"/>
                <a:ea typeface="ＭＳ Ｐゴシック" charset="0"/>
              </a:rPr>
              <a:t>, </a:t>
            </a:r>
            <a:r>
              <a:rPr lang="fr-FR" sz="1900" dirty="0" err="1" smtClean="0">
                <a:latin typeface="Helvetica" charset="0"/>
                <a:ea typeface="ＭＳ Ｐゴシック" charset="0"/>
              </a:rPr>
              <a:t>etc</a:t>
            </a:r>
            <a:endParaRPr lang="fr-FR" sz="1900" dirty="0">
              <a:latin typeface="Helvetica" charset="0"/>
              <a:ea typeface="ＭＳ Ｐゴシック" charset="0"/>
            </a:endParaRPr>
          </a:p>
          <a:p>
            <a:pPr lvl="1">
              <a:lnSpc>
                <a:spcPct val="70000"/>
              </a:lnSpc>
              <a:buFont typeface="Wingdings" charset="0"/>
              <a:buNone/>
            </a:pPr>
            <a:endParaRPr lang="fr-FR" sz="1900" dirty="0">
              <a:latin typeface="Helvetica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418" y="152400"/>
            <a:ext cx="1449990" cy="966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70" y="1278789"/>
            <a:ext cx="5587132" cy="340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7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" charset="0"/>
                <a:ea typeface="ＭＳ Ｐゴシック" charset="0"/>
                <a:cs typeface="ＭＳ Ｐゴシック" charset="0"/>
              </a:rPr>
              <a:t>Community installations</a:t>
            </a:r>
            <a:endParaRPr lang="en-GB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005957E1-B4DC-B04E-A9BB-524E4D38C546}" type="slidenum">
              <a:rPr lang="en-US" sz="1400"/>
              <a:pPr eaLnBrk="1" hangingPunct="1"/>
              <a:t>29</a:t>
            </a:fld>
            <a:endParaRPr lang="en-US" sz="1400" dirty="0"/>
          </a:p>
        </p:txBody>
      </p:sp>
      <p:pic>
        <p:nvPicPr>
          <p:cNvPr id="7" name="Picture 92" descr="ILC_logo_white_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3589"/>
            <a:ext cx="970780" cy="63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3" descr="CLIC-Logo-Color-7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5" y="2116492"/>
            <a:ext cx="815541" cy="8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58213" y="1277168"/>
            <a:ext cx="6734579" cy="534157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Belle II Collaboration, KEK</a:t>
            </a:r>
          </a:p>
          <a:p>
            <a:pPr lvl="1"/>
            <a:r>
              <a:rPr lang="en-US" dirty="0" smtClean="0"/>
              <a:t>First use of clouds (Amazon) for data production</a:t>
            </a:r>
            <a:endParaRPr lang="en-US" dirty="0" smtClean="0"/>
          </a:p>
          <a:p>
            <a:r>
              <a:rPr lang="en-US" dirty="0" smtClean="0"/>
              <a:t>ILC</a:t>
            </a:r>
            <a:r>
              <a:rPr lang="en-US" dirty="0" smtClean="0"/>
              <a:t>/CLIC detector Collaboration, </a:t>
            </a:r>
            <a:r>
              <a:rPr lang="en-US" dirty="0" err="1" smtClean="0"/>
              <a:t>Calice</a:t>
            </a:r>
            <a:r>
              <a:rPr lang="en-US" dirty="0" smtClean="0"/>
              <a:t> VO</a:t>
            </a:r>
          </a:p>
          <a:p>
            <a:pPr lvl="1"/>
            <a:r>
              <a:rPr lang="en-US" dirty="0" smtClean="0"/>
              <a:t>Dedicated installation at CERN, 10 servers, DB-OD MySQL server</a:t>
            </a:r>
          </a:p>
          <a:p>
            <a:pPr lvl="1"/>
            <a:r>
              <a:rPr lang="en-US" dirty="0" smtClean="0"/>
              <a:t>MC simulations</a:t>
            </a:r>
          </a:p>
          <a:p>
            <a:pPr lvl="1"/>
            <a:r>
              <a:rPr lang="en-US" dirty="0" smtClean="0"/>
              <a:t>DIRAC File Catalog was developed to meet the ILC/CLIC requirements</a:t>
            </a:r>
          </a:p>
          <a:p>
            <a:r>
              <a:rPr lang="en-US" dirty="0" smtClean="0"/>
              <a:t>BES III, IHEP, China</a:t>
            </a:r>
          </a:p>
          <a:p>
            <a:pPr lvl="1"/>
            <a:r>
              <a:rPr lang="en-US" dirty="0" smtClean="0"/>
              <a:t>Using DIRAC DMS: File Replica and Metadata Catalog, Transfer services</a:t>
            </a:r>
          </a:p>
          <a:p>
            <a:pPr lvl="1"/>
            <a:r>
              <a:rPr lang="en-US" dirty="0" smtClean="0"/>
              <a:t>Dataset management developed for the needs of BES III</a:t>
            </a:r>
          </a:p>
          <a:p>
            <a:r>
              <a:rPr lang="en-US" dirty="0" smtClean="0"/>
              <a:t>CTA</a:t>
            </a:r>
          </a:p>
          <a:p>
            <a:pPr lvl="1"/>
            <a:r>
              <a:rPr lang="en-US" dirty="0" smtClean="0"/>
              <a:t>CTA started as France-Grilles DIRAC service customer </a:t>
            </a:r>
          </a:p>
          <a:p>
            <a:pPr lvl="1"/>
            <a:r>
              <a:rPr lang="en-US" dirty="0" smtClean="0"/>
              <a:t>Now is using a dedicated installation at PIC, Barcelona</a:t>
            </a:r>
          </a:p>
          <a:p>
            <a:pPr lvl="1"/>
            <a:r>
              <a:rPr lang="en-US" dirty="0" smtClean="0"/>
              <a:t>Using complex workflows</a:t>
            </a:r>
            <a:endParaRPr lang="en-US" dirty="0"/>
          </a:p>
          <a:p>
            <a:r>
              <a:rPr lang="en-US" dirty="0" smtClean="0"/>
              <a:t>Geant4</a:t>
            </a:r>
          </a:p>
          <a:p>
            <a:pPr lvl="1"/>
            <a:r>
              <a:rPr lang="en-US" dirty="0" smtClean="0"/>
              <a:t>Dedicated installation at CERN</a:t>
            </a:r>
          </a:p>
          <a:p>
            <a:pPr lvl="1"/>
            <a:r>
              <a:rPr lang="en-US" dirty="0" smtClean="0"/>
              <a:t>Validation of MC simulation software </a:t>
            </a:r>
            <a:r>
              <a:rPr lang="en-US" dirty="0" smtClean="0"/>
              <a:t>releases</a:t>
            </a:r>
            <a:endParaRPr lang="en-US" dirty="0" smtClean="0"/>
          </a:p>
          <a:p>
            <a:r>
              <a:rPr lang="en-US" dirty="0" smtClean="0"/>
              <a:t>DIRAC evaluations by other experiments</a:t>
            </a:r>
          </a:p>
          <a:p>
            <a:pPr lvl="1"/>
            <a:r>
              <a:rPr lang="en-US" dirty="0" smtClean="0"/>
              <a:t>LSST,  Auger,  TREND,  </a:t>
            </a:r>
            <a:r>
              <a:rPr lang="en-US" dirty="0" err="1" smtClean="0"/>
              <a:t>Daya</a:t>
            </a:r>
            <a:r>
              <a:rPr lang="en-US" dirty="0" smtClean="0"/>
              <a:t> Bay,  </a:t>
            </a:r>
            <a:r>
              <a:rPr lang="en-US" dirty="0" smtClean="0"/>
              <a:t>Juno, ELI, NICA,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Evaluations can be done with general purpose DIRAC services</a:t>
            </a:r>
          </a:p>
        </p:txBody>
      </p:sp>
      <p:pic>
        <p:nvPicPr>
          <p:cNvPr id="2" name="Picture 1" descr="Screen Shot 2013-03-21 at 10.05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" y="4088100"/>
            <a:ext cx="1810373" cy="1049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6" y="3211309"/>
            <a:ext cx="1792020" cy="699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48" y="1277168"/>
            <a:ext cx="881148" cy="7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3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57C49161-1555-4DBA-A804-9EB42E758A37}" type="slidenum">
              <a:rPr lang="en-GB" smtClean="0">
                <a:solidFill>
                  <a:srgbClr val="E9E5DC"/>
                </a:solidFill>
                <a:latin typeface="Corbel"/>
              </a:rPr>
              <a:pPr>
                <a:defRPr/>
              </a:pPr>
              <a:t>3</a:t>
            </a:fld>
            <a:endParaRPr lang="en-GB" dirty="0">
              <a:solidFill>
                <a:srgbClr val="E9E5DC"/>
              </a:solidFill>
              <a:latin typeface="Corbel"/>
            </a:endParaRPr>
          </a:p>
        </p:txBody>
      </p:sp>
      <p:pic>
        <p:nvPicPr>
          <p:cNvPr id="25602" name="Picture 2" descr="C:\NSS_talk_material\Tier-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0" y="214953"/>
            <a:ext cx="9124130" cy="649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52961" y="4407330"/>
            <a:ext cx="151676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400-500 MB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/sec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6281" y="1688004"/>
            <a:ext cx="390592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Data flow to permanent storage: 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6-8 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GB/sec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0333" y="5199066"/>
            <a:ext cx="135362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~ 4 GB/sec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504" y="4561218"/>
            <a:ext cx="134489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1-2 GB/sec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3987" y="5914303"/>
            <a:ext cx="134789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1-2 GB/sec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69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National services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55B-02C5-5F4D-9E71-47BF214C6B5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74020" y="1219200"/>
            <a:ext cx="8229600" cy="489850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atin typeface="Helvetica"/>
                <a:cs typeface="Helvetica"/>
              </a:rPr>
              <a:t>DIRAC </a:t>
            </a:r>
            <a:r>
              <a:rPr lang="en-US" sz="2800" dirty="0" smtClean="0">
                <a:latin typeface="Helvetica"/>
                <a:cs typeface="Helvetica"/>
              </a:rPr>
              <a:t>services are provided by several National Grid Initiatives: France, Spain, Italy, UK, China, …</a:t>
            </a:r>
          </a:p>
          <a:p>
            <a:pPr lvl="1"/>
            <a:r>
              <a:rPr lang="en-US" sz="2500" dirty="0" smtClean="0">
                <a:latin typeface="Helvetica"/>
                <a:cs typeface="Helvetica"/>
              </a:rPr>
              <a:t>Support for small communities</a:t>
            </a:r>
          </a:p>
          <a:p>
            <a:pPr lvl="1"/>
            <a:r>
              <a:rPr lang="en-US" sz="2500" dirty="0" smtClean="0">
                <a:latin typeface="Helvetica"/>
                <a:cs typeface="Helvetica"/>
              </a:rPr>
              <a:t>Heavily used for training and evaluation purposes</a:t>
            </a:r>
          </a:p>
          <a:p>
            <a:pPr lvl="1"/>
            <a:endParaRPr lang="en-US" sz="2500" dirty="0" smtClean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Helvetica"/>
                <a:cs typeface="Helvetica"/>
              </a:rPr>
              <a:t>Example: France-Grilles DIRAC service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Hosted </a:t>
            </a:r>
            <a:r>
              <a:rPr lang="en-US" sz="2400" dirty="0">
                <a:latin typeface="Helvetica"/>
                <a:ea typeface="ＭＳ Ｐゴシック" charset="0"/>
                <a:cs typeface="Helvetica"/>
              </a:rPr>
              <a:t>by the CC/</a:t>
            </a: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IN2P3, Lyon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Distributed administrator team 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Helvetica"/>
                <a:ea typeface="ＭＳ Ｐゴシック" charset="0"/>
                <a:cs typeface="Helvetica"/>
              </a:rPr>
              <a:t>5 participating </a:t>
            </a: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universities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Helvetica"/>
                <a:ea typeface="ＭＳ Ｐゴシック" charset="0"/>
                <a:cs typeface="Helvetica"/>
              </a:rPr>
              <a:t>15 VOs, ~100 registered users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Helvetica"/>
                <a:ea typeface="ＭＳ Ｐゴシック" charset="0"/>
                <a:cs typeface="Helvetica"/>
              </a:rPr>
              <a:t>In production since May </a:t>
            </a: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2012</a:t>
            </a:r>
          </a:p>
          <a:p>
            <a:pPr lvl="2">
              <a:spcAft>
                <a:spcPts val="600"/>
              </a:spcAft>
            </a:pPr>
            <a:r>
              <a:rPr lang="en-US" sz="2100" dirty="0" smtClean="0">
                <a:latin typeface="Helvetica"/>
                <a:ea typeface="ＭＳ Ｐゴシック" charset="0"/>
                <a:cs typeface="Helvetica"/>
              </a:rPr>
              <a:t>&gt;12M jobs executed in the last year</a:t>
            </a:r>
          </a:p>
          <a:p>
            <a:pPr lvl="3">
              <a:spcAft>
                <a:spcPts val="600"/>
              </a:spcAft>
            </a:pPr>
            <a:r>
              <a:rPr lang="en-US" sz="1900" dirty="0" smtClean="0">
                <a:latin typeface="Helvetica"/>
                <a:ea typeface="ＭＳ Ｐゴシック" charset="0"/>
                <a:cs typeface="Helvetica"/>
              </a:rPr>
              <a:t>At ~90 distinct sites</a:t>
            </a:r>
          </a:p>
          <a:p>
            <a:pPr lvl="1">
              <a:spcAft>
                <a:spcPts val="600"/>
              </a:spcAft>
            </a:pPr>
            <a:endParaRPr lang="en-US" sz="2400" dirty="0" smtClean="0">
              <a:latin typeface="Helvetica"/>
              <a:ea typeface="ＭＳ Ｐゴシック" charset="0"/>
              <a:cs typeface="Helvetica"/>
            </a:endParaRPr>
          </a:p>
          <a:p>
            <a:pPr marL="274320" lvl="1" indent="0">
              <a:spcAft>
                <a:spcPts val="1200"/>
              </a:spcAft>
              <a:buNone/>
            </a:pPr>
            <a:endParaRPr lang="en-US" sz="2400" dirty="0" smtClean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FG_organi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61" y="3944150"/>
            <a:ext cx="4159202" cy="2412199"/>
          </a:xfrm>
          <a:prstGeom prst="rect">
            <a:avLst/>
          </a:prstGeom>
        </p:spPr>
      </p:pic>
      <p:pic>
        <p:nvPicPr>
          <p:cNvPr id="6" name="Picture 5" descr="C:\Documents and Settings\Gilles MATHIEU\Mes documents\doc\France-Grilles\Com-visuels-logos\Logos\Francegrilles-logo-long_5402x1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00" y="3282870"/>
            <a:ext cx="2271277" cy="5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5142" y="5965656"/>
            <a:ext cx="326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http://</a:t>
            </a:r>
            <a:r>
              <a:rPr lang="en-US" sz="2400" i="1" dirty="0" err="1" smtClean="0"/>
              <a:t>dirac.france-grilles.fr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05366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896" y="2064634"/>
            <a:ext cx="5449152" cy="4086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DIRAC4EGI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0896" y="1379842"/>
            <a:ext cx="8778763" cy="512349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production since 2014</a:t>
            </a:r>
          </a:p>
          <a:p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Operated by EGI</a:t>
            </a:r>
          </a:p>
          <a:p>
            <a:pPr lvl="1"/>
            <a:r>
              <a:rPr lang="en-US" dirty="0" smtClean="0"/>
              <a:t>Hosted by CYFRONET</a:t>
            </a:r>
          </a:p>
          <a:p>
            <a:pPr lvl="1"/>
            <a:r>
              <a:rPr lang="en-US" dirty="0" smtClean="0"/>
              <a:t>DIRAC Project providing software,</a:t>
            </a:r>
            <a:br>
              <a:rPr lang="en-US" dirty="0" smtClean="0"/>
            </a:br>
            <a:r>
              <a:rPr lang="en-US" dirty="0" smtClean="0"/>
              <a:t>consultancy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10 Virtual Organizations</a:t>
            </a:r>
          </a:p>
          <a:p>
            <a:pPr lvl="1"/>
            <a:r>
              <a:rPr lang="en-US" dirty="0" err="1" smtClean="0"/>
              <a:t>enmr.eu</a:t>
            </a:r>
            <a:endParaRPr lang="en-US" dirty="0" smtClean="0"/>
          </a:p>
          <a:p>
            <a:pPr lvl="1"/>
            <a:r>
              <a:rPr lang="en-US" dirty="0" err="1" smtClean="0"/>
              <a:t>vlemed</a:t>
            </a:r>
            <a:endParaRPr lang="en-US" dirty="0" smtClean="0"/>
          </a:p>
          <a:p>
            <a:pPr lvl="1"/>
            <a:r>
              <a:rPr lang="en-US" dirty="0" err="1" smtClean="0"/>
              <a:t>eiscat.se</a:t>
            </a:r>
            <a:endParaRPr lang="en-US" dirty="0" smtClean="0"/>
          </a:p>
          <a:p>
            <a:pPr lvl="1"/>
            <a:r>
              <a:rPr lang="en-US" dirty="0" err="1" smtClean="0"/>
              <a:t>fedcloud.egi.eu</a:t>
            </a:r>
            <a:endParaRPr lang="en-US" dirty="0" smtClean="0"/>
          </a:p>
          <a:p>
            <a:pPr lvl="1"/>
            <a:r>
              <a:rPr lang="en-US" dirty="0" err="1" smtClean="0"/>
              <a:t>training.egi.eu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Usage</a:t>
            </a:r>
          </a:p>
          <a:p>
            <a:pPr lvl="1"/>
            <a:r>
              <a:rPr lang="en-US" dirty="0" smtClean="0"/>
              <a:t>&gt; 6 </a:t>
            </a:r>
            <a:r>
              <a:rPr lang="en-US" dirty="0"/>
              <a:t>million jobs processed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last </a:t>
            </a:r>
            <a:r>
              <a:rPr lang="en-US" dirty="0" smtClean="0"/>
              <a:t>year</a:t>
            </a:r>
          </a:p>
          <a:p>
            <a:pPr lvl="2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39100" y="1411866"/>
            <a:ext cx="327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DIRAC4EGI activity snapshot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33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212238"/>
            <a:ext cx="8004267" cy="832560"/>
          </a:xfrm>
        </p:spPr>
        <p:txBody>
          <a:bodyPr/>
          <a:lstStyle/>
          <a:p>
            <a:r>
              <a:rPr lang="en-US" dirty="0" smtClean="0"/>
              <a:t>DIRAC Framework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Framework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9733" y="1418590"/>
            <a:ext cx="8524223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DIRAC has a well defined architecture and development framework</a:t>
            </a:r>
          </a:p>
          <a:p>
            <a:pPr lvl="1"/>
            <a:r>
              <a:rPr lang="en-US" dirty="0" smtClean="0"/>
              <a:t>Standard rules to create DIRAC extension</a:t>
            </a:r>
          </a:p>
          <a:p>
            <a:pPr lvl="2"/>
            <a:r>
              <a:rPr lang="en-US" dirty="0" err="1" smtClean="0"/>
              <a:t>LHCbDIRAC</a:t>
            </a:r>
            <a:r>
              <a:rPr lang="en-US" dirty="0" smtClean="0"/>
              <a:t>, BESDIRAC, ILCDIRAC, …</a:t>
            </a:r>
          </a:p>
          <a:p>
            <a:r>
              <a:rPr lang="en-US" dirty="0" smtClean="0"/>
              <a:t>Large part of the functionality is implemented as plugins</a:t>
            </a:r>
          </a:p>
          <a:p>
            <a:pPr lvl="1"/>
            <a:r>
              <a:rPr lang="en-US" dirty="0" smtClean="0"/>
              <a:t>Almost the whole DFC service is implemented as a collection of plugins</a:t>
            </a:r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Support for datasets first added to the BESDIRAC</a:t>
            </a:r>
          </a:p>
          <a:p>
            <a:pPr lvl="1"/>
            <a:r>
              <a:rPr lang="en-US" dirty="0" smtClean="0"/>
              <a:t>LHCb has a custom Directory Tree module in the DIRAC File Catalog</a:t>
            </a:r>
          </a:p>
          <a:p>
            <a:r>
              <a:rPr lang="en-US" dirty="0" smtClean="0"/>
              <a:t>Allows to customize the DIRAC functionality for a particular application with minimal effort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26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64130"/>
            <a:ext cx="8229600" cy="47613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Computational grids and clouds </a:t>
            </a:r>
            <a:r>
              <a:rPr lang="en-US" dirty="0" smtClean="0"/>
              <a:t>are no more something exotic, they are used in a daily work for various applications</a:t>
            </a:r>
          </a:p>
          <a:p>
            <a:endParaRPr lang="en-US" dirty="0" smtClean="0"/>
          </a:p>
          <a:p>
            <a:r>
              <a:rPr lang="en-US" dirty="0" smtClean="0"/>
              <a:t>Agent based workload management architecture allows to seamlessly integrate different kinds of grids, clouds and other computing resources</a:t>
            </a:r>
          </a:p>
          <a:p>
            <a:endParaRPr lang="en-US" dirty="0" smtClean="0"/>
          </a:p>
          <a:p>
            <a:r>
              <a:rPr lang="en-US" dirty="0" smtClean="0"/>
              <a:t>DIRAC is providing a framework for building distributed computing systems and a rich set of ready to use services. This is used now in a number of DIRAC service projects on a regional and national levels</a:t>
            </a:r>
          </a:p>
          <a:p>
            <a:endParaRPr lang="en-US" dirty="0"/>
          </a:p>
          <a:p>
            <a:r>
              <a:rPr lang="en-US" dirty="0" smtClean="0"/>
              <a:t>Services based on DIRAC technologies can help users to get started in the world of distributed computations and reveal its full potential</a:t>
            </a:r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6645" y="6125517"/>
            <a:ext cx="2355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http://</a:t>
            </a:r>
            <a:r>
              <a:rPr lang="en-US" sz="2400" i="1" dirty="0" err="1" smtClean="0"/>
              <a:t>diracgrid.org</a:t>
            </a:r>
            <a:endParaRPr lang="en-US" sz="2400" i="1" dirty="0"/>
          </a:p>
        </p:txBody>
      </p:sp>
      <p:pic>
        <p:nvPicPr>
          <p:cNvPr id="6" name="Picture 5" descr="diracgrid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90" y="5980586"/>
            <a:ext cx="741524" cy="7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212238"/>
            <a:ext cx="8004267" cy="83256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6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EGI sites and storage elements</a:t>
            </a:r>
          </a:p>
          <a:p>
            <a:pPr lvl="1"/>
            <a:r>
              <a:rPr lang="en-US" dirty="0" smtClean="0"/>
              <a:t>Grid sites</a:t>
            </a:r>
          </a:p>
          <a:p>
            <a:pPr lvl="1"/>
            <a:r>
              <a:rPr lang="en-US" dirty="0" smtClean="0"/>
              <a:t>Fed Cloud sites</a:t>
            </a:r>
          </a:p>
          <a:p>
            <a:pPr lvl="1"/>
            <a:r>
              <a:rPr lang="en-US" dirty="0" smtClean="0"/>
              <a:t>DIRAC Storage Elements</a:t>
            </a:r>
          </a:p>
          <a:p>
            <a:pPr lvl="1"/>
            <a:endParaRPr lang="en-US" dirty="0"/>
          </a:p>
          <a:p>
            <a:r>
              <a:rPr lang="en-US" dirty="0" smtClean="0"/>
              <a:t>Web Portal</a:t>
            </a:r>
          </a:p>
          <a:p>
            <a:r>
              <a:rPr lang="en-US" dirty="0" smtClean="0"/>
              <a:t>Command line tools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Demo materials to try out off-line can be found here</a:t>
            </a:r>
          </a:p>
          <a:p>
            <a:pPr lvl="1"/>
            <a:r>
              <a:rPr lang="en-US" sz="1800" dirty="0"/>
              <a:t>https://</a:t>
            </a:r>
            <a:r>
              <a:rPr lang="en-US" sz="1800" dirty="0" err="1"/>
              <a:t>github.com</a:t>
            </a:r>
            <a:r>
              <a:rPr lang="en-US" sz="1800" dirty="0"/>
              <a:t>/</a:t>
            </a:r>
            <a:r>
              <a:rPr lang="en-US" sz="1800" dirty="0" err="1"/>
              <a:t>DIRACGrid</a:t>
            </a:r>
            <a:r>
              <a:rPr lang="en-US" sz="1800" dirty="0"/>
              <a:t>/DIRAC/wiki/Quick-DIRAC-Tutorial</a:t>
            </a:r>
          </a:p>
        </p:txBody>
      </p:sp>
    </p:spTree>
    <p:extLst>
      <p:ext uri="{BB962C8B-B14F-4D97-AF65-F5344CB8AC3E}">
        <p14:creationId xmlns:p14="http://schemas.microsoft.com/office/powerpoint/2010/main" val="352079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3" y="152400"/>
            <a:ext cx="8004267" cy="1061612"/>
          </a:xfrm>
        </p:spPr>
        <p:txBody>
          <a:bodyPr/>
          <a:lstStyle/>
          <a:p>
            <a:r>
              <a:rPr lang="en-US" dirty="0" smtClean="0"/>
              <a:t>Worldwide LHC Computing </a:t>
            </a:r>
            <a:br>
              <a:rPr lang="en-US" dirty="0" smtClean="0"/>
            </a:br>
            <a:r>
              <a:rPr lang="en-US" dirty="0" smtClean="0"/>
              <a:t>Grid Collaboration (WLCG)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4622" y="5248260"/>
            <a:ext cx="8229600" cy="1223353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&gt;100 PB of data at CERN and major computing centers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Distributed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infrastructure of 150 computing centers in 40 countries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300+ k CPU cores (~ 2M HEP-SPEC-06)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 biggest site with ~50k CPU cores, 12 T2 with 2-30k CPU cores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Distributed data, services and operation infrastructure</a:t>
            </a:r>
          </a:p>
          <a:p>
            <a:endParaRPr lang="en-US" dirty="0"/>
          </a:p>
        </p:txBody>
      </p:sp>
      <p:pic>
        <p:nvPicPr>
          <p:cNvPr id="6" name="Picture 5" descr="gri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6" y="1419457"/>
            <a:ext cx="7941137" cy="3765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70950" cy="914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DIRAC Grid Solution</a:t>
            </a:r>
            <a:endParaRPr lang="fr-FR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328738"/>
            <a:ext cx="7772400" cy="47723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LHC experiments, all developed their own middleware to address the above problems</a:t>
            </a:r>
          </a:p>
          <a:p>
            <a:pPr lvl="1"/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PanDA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AliEn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glideIn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WMS,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PhEDEx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, …</a:t>
            </a:r>
          </a:p>
          <a:p>
            <a:pPr lvl="1"/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DIRAC is developed originally for the LHCb experiment</a:t>
            </a:r>
          </a:p>
          <a:p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fr-FR" dirty="0">
                <a:latin typeface="Helvetica" charset="0"/>
                <a:ea typeface="ＭＳ Ｐゴシック" charset="0"/>
              </a:rPr>
              <a:t>The </a:t>
            </a:r>
            <a:r>
              <a:rPr lang="fr-FR" dirty="0" err="1">
                <a:latin typeface="Helvetica" charset="0"/>
                <a:ea typeface="ＭＳ Ｐゴシック" charset="0"/>
              </a:rPr>
              <a:t>experience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collected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with</a:t>
            </a:r>
            <a:r>
              <a:rPr lang="fr-FR" dirty="0">
                <a:latin typeface="Helvetica" charset="0"/>
                <a:ea typeface="ＭＳ Ｐゴシック" charset="0"/>
              </a:rPr>
              <a:t> a production </a:t>
            </a:r>
            <a:r>
              <a:rPr lang="fr-FR" dirty="0" err="1">
                <a:latin typeface="Helvetica" charset="0"/>
                <a:ea typeface="ＭＳ Ｐゴシック" charset="0"/>
              </a:rPr>
              <a:t>grid</a:t>
            </a:r>
            <a:r>
              <a:rPr lang="fr-FR" dirty="0">
                <a:latin typeface="Helvetica" charset="0"/>
                <a:ea typeface="ＭＳ Ｐゴシック" charset="0"/>
              </a:rPr>
              <a:t> system of a large HEP </a:t>
            </a:r>
            <a:r>
              <a:rPr lang="fr-FR" dirty="0" err="1">
                <a:latin typeface="Helvetica" charset="0"/>
                <a:ea typeface="ＭＳ Ｐゴシック" charset="0"/>
              </a:rPr>
              <a:t>experiment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is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very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valuable</a:t>
            </a:r>
            <a:endParaRPr lang="fr-FR" dirty="0">
              <a:latin typeface="Helvetica" charset="0"/>
              <a:ea typeface="ＭＳ Ｐゴシック" charset="0"/>
            </a:endParaRPr>
          </a:p>
          <a:p>
            <a:pPr lvl="1"/>
            <a:r>
              <a:rPr lang="fr-FR" dirty="0" err="1">
                <a:latin typeface="Helvetica" charset="0"/>
                <a:ea typeface="ＭＳ Ｐゴシック" charset="0"/>
              </a:rPr>
              <a:t>Several</a:t>
            </a:r>
            <a:r>
              <a:rPr lang="fr-FR" dirty="0">
                <a:latin typeface="Helvetica" charset="0"/>
                <a:ea typeface="ＭＳ Ｐゴシック" charset="0"/>
              </a:rPr>
              <a:t> new </a:t>
            </a:r>
            <a:r>
              <a:rPr lang="fr-FR" dirty="0" err="1">
                <a:latin typeface="Helvetica" charset="0"/>
                <a:ea typeface="ＭＳ Ｐゴシック" charset="0"/>
              </a:rPr>
              <a:t>experiments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expressed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interest</a:t>
            </a:r>
            <a:r>
              <a:rPr lang="fr-FR" dirty="0">
                <a:latin typeface="Helvetica" charset="0"/>
                <a:ea typeface="ＭＳ Ｐゴシック" charset="0"/>
              </a:rPr>
              <a:t> in </a:t>
            </a:r>
            <a:r>
              <a:rPr lang="fr-FR" dirty="0" err="1">
                <a:latin typeface="Helvetica" charset="0"/>
                <a:ea typeface="ＭＳ Ｐゴシック" charset="0"/>
              </a:rPr>
              <a:t>using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this</a:t>
            </a:r>
            <a:r>
              <a:rPr lang="fr-FR" dirty="0">
                <a:latin typeface="Helvetica" charset="0"/>
                <a:ea typeface="ＭＳ Ｐゴシック" charset="0"/>
              </a:rPr>
              <a:t> software </a:t>
            </a:r>
            <a:r>
              <a:rPr lang="fr-FR" dirty="0" err="1">
                <a:latin typeface="Helvetica" charset="0"/>
                <a:ea typeface="ＭＳ Ｐゴシック" charset="0"/>
              </a:rPr>
              <a:t>relying</a:t>
            </a:r>
            <a:r>
              <a:rPr lang="fr-FR" dirty="0">
                <a:latin typeface="Helvetica" charset="0"/>
                <a:ea typeface="ＭＳ Ｐゴシック" charset="0"/>
              </a:rPr>
              <a:t> on </a:t>
            </a:r>
            <a:r>
              <a:rPr lang="fr-FR" dirty="0" err="1">
                <a:latin typeface="Helvetica" charset="0"/>
                <a:ea typeface="ＭＳ Ｐゴシック" charset="0"/>
              </a:rPr>
              <a:t>its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proven</a:t>
            </a:r>
            <a:r>
              <a:rPr lang="fr-FR" dirty="0">
                <a:latin typeface="Helvetica" charset="0"/>
                <a:ea typeface="ＭＳ Ｐゴシック" charset="0"/>
              </a:rPr>
              <a:t> in practice utility</a:t>
            </a:r>
          </a:p>
          <a:p>
            <a:pPr lvl="1"/>
            <a:endParaRPr lang="fr-FR" dirty="0">
              <a:latin typeface="Helvetica" charset="0"/>
              <a:ea typeface="ＭＳ Ｐゴシック" charset="0"/>
            </a:endParaRPr>
          </a:p>
          <a:p>
            <a:r>
              <a:rPr lang="fr-FR" dirty="0">
                <a:latin typeface="Helvetica" charset="0"/>
                <a:ea typeface="ＭＳ Ｐゴシック" charset="0"/>
              </a:rPr>
              <a:t>In 2009 the </a:t>
            </a:r>
            <a:r>
              <a:rPr lang="fr-FR" dirty="0" err="1">
                <a:latin typeface="Helvetica" charset="0"/>
                <a:ea typeface="ＭＳ Ｐゴシック" charset="0"/>
              </a:rPr>
              <a:t>core</a:t>
            </a:r>
            <a:r>
              <a:rPr lang="fr-FR" dirty="0">
                <a:latin typeface="Helvetica" charset="0"/>
                <a:ea typeface="ＭＳ Ｐゴシック" charset="0"/>
              </a:rPr>
              <a:t> DIRAC </a:t>
            </a:r>
            <a:r>
              <a:rPr lang="fr-FR" dirty="0" err="1">
                <a:latin typeface="Helvetica" charset="0"/>
                <a:ea typeface="ＭＳ Ｐゴシック" charset="0"/>
              </a:rPr>
              <a:t>development</a:t>
            </a:r>
            <a:r>
              <a:rPr lang="fr-FR" dirty="0">
                <a:latin typeface="Helvetica" charset="0"/>
                <a:ea typeface="ＭＳ Ｐゴシック" charset="0"/>
              </a:rPr>
              <a:t> team </a:t>
            </a:r>
            <a:r>
              <a:rPr lang="fr-FR" dirty="0" err="1">
                <a:latin typeface="Helvetica" charset="0"/>
                <a:ea typeface="ＭＳ Ｐゴシック" charset="0"/>
              </a:rPr>
              <a:t>decided</a:t>
            </a:r>
            <a:r>
              <a:rPr lang="fr-FR" dirty="0">
                <a:latin typeface="Helvetica" charset="0"/>
                <a:ea typeface="ＭＳ Ｐゴシック" charset="0"/>
              </a:rPr>
              <a:t> to </a:t>
            </a:r>
            <a:r>
              <a:rPr lang="fr-FR" dirty="0" err="1">
                <a:latin typeface="Helvetica" charset="0"/>
                <a:ea typeface="ＭＳ Ｐゴシック" charset="0"/>
              </a:rPr>
              <a:t>generalize</a:t>
            </a:r>
            <a:r>
              <a:rPr lang="fr-FR" dirty="0">
                <a:latin typeface="Helvetica" charset="0"/>
                <a:ea typeface="ＭＳ Ｐゴシック" charset="0"/>
              </a:rPr>
              <a:t> the software to </a:t>
            </a:r>
            <a:r>
              <a:rPr lang="fr-FR" dirty="0" err="1">
                <a:latin typeface="Helvetica" charset="0"/>
                <a:ea typeface="ＭＳ Ｐゴシック" charset="0"/>
              </a:rPr>
              <a:t>make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it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suitable</a:t>
            </a:r>
            <a:r>
              <a:rPr lang="fr-FR" dirty="0">
                <a:latin typeface="Helvetica" charset="0"/>
                <a:ea typeface="ＭＳ Ｐゴシック" charset="0"/>
              </a:rPr>
              <a:t> for </a:t>
            </a:r>
            <a:r>
              <a:rPr lang="fr-FR" dirty="0" err="1">
                <a:latin typeface="Helvetica" charset="0"/>
                <a:ea typeface="ＭＳ Ｐゴシック" charset="0"/>
              </a:rPr>
              <a:t>any</a:t>
            </a:r>
            <a:r>
              <a:rPr lang="fr-FR" dirty="0">
                <a:latin typeface="Helvetica" charset="0"/>
                <a:ea typeface="ＭＳ Ｐゴシック" charset="0"/>
              </a:rPr>
              <a:t> user </a:t>
            </a:r>
            <a:r>
              <a:rPr lang="fr-FR" dirty="0" err="1">
                <a:latin typeface="Helvetica" charset="0"/>
                <a:ea typeface="ＭＳ Ｐゴシック" charset="0"/>
              </a:rPr>
              <a:t>community</a:t>
            </a:r>
            <a:r>
              <a:rPr lang="fr-FR" dirty="0">
                <a:latin typeface="Helvetica" charset="0"/>
                <a:ea typeface="ＭＳ Ｐゴシック" charset="0"/>
              </a:rPr>
              <a:t>. </a:t>
            </a:r>
            <a:endParaRPr lang="fr-FR" dirty="0" smtClean="0">
              <a:latin typeface="Helvetica" charset="0"/>
              <a:ea typeface="ＭＳ Ｐゴシック" charset="0"/>
            </a:endParaRPr>
          </a:p>
          <a:p>
            <a:pPr lvl="1"/>
            <a:r>
              <a:rPr lang="fr-FR" dirty="0" smtClean="0">
                <a:latin typeface="Helvetica" charset="0"/>
                <a:ea typeface="ＭＳ Ｐゴシック" charset="0"/>
              </a:rPr>
              <a:t>Consortium to </a:t>
            </a:r>
            <a:r>
              <a:rPr lang="fr-FR" dirty="0" err="1" smtClean="0">
                <a:latin typeface="Helvetica" charset="0"/>
                <a:ea typeface="ＭＳ Ｐゴシック" charset="0"/>
              </a:rPr>
              <a:t>develop</a:t>
            </a:r>
            <a:r>
              <a:rPr lang="fr-FR" dirty="0" smtClean="0">
                <a:latin typeface="Helvetica" charset="0"/>
                <a:ea typeface="ＭＳ Ｐゴシック" charset="0"/>
              </a:rPr>
              <a:t>, </a:t>
            </a:r>
            <a:r>
              <a:rPr lang="fr-FR" dirty="0" err="1" smtClean="0">
                <a:latin typeface="Helvetica" charset="0"/>
                <a:ea typeface="ＭＳ Ｐゴシック" charset="0"/>
              </a:rPr>
              <a:t>maintain</a:t>
            </a:r>
            <a:r>
              <a:rPr lang="fr-FR" dirty="0" smtClean="0">
                <a:latin typeface="Helvetica" charset="0"/>
                <a:ea typeface="ＭＳ Ｐゴシック" charset="0"/>
              </a:rPr>
              <a:t> and </a:t>
            </a:r>
            <a:r>
              <a:rPr lang="fr-FR" dirty="0" err="1" smtClean="0">
                <a:latin typeface="Helvetica" charset="0"/>
                <a:ea typeface="ＭＳ Ｐゴシック" charset="0"/>
              </a:rPr>
              <a:t>promote</a:t>
            </a:r>
            <a:r>
              <a:rPr lang="fr-FR" dirty="0" smtClean="0">
                <a:latin typeface="Helvetica" charset="0"/>
                <a:ea typeface="ＭＳ Ｐゴシック" charset="0"/>
              </a:rPr>
              <a:t> the DIRAC software</a:t>
            </a:r>
          </a:p>
          <a:p>
            <a:pPr lvl="2"/>
            <a:r>
              <a:rPr lang="fr-FR" dirty="0" smtClean="0">
                <a:latin typeface="Helvetica" charset="0"/>
                <a:ea typeface="ＭＳ Ｐゴシック" charset="0"/>
              </a:rPr>
              <a:t>CERN, CNRS, </a:t>
            </a:r>
            <a:r>
              <a:rPr lang="fr-FR" dirty="0" err="1" smtClean="0">
                <a:latin typeface="Helvetica" charset="0"/>
                <a:ea typeface="ＭＳ Ｐゴシック" charset="0"/>
              </a:rPr>
              <a:t>University</a:t>
            </a:r>
            <a:r>
              <a:rPr lang="fr-FR" dirty="0" smtClean="0">
                <a:latin typeface="Helvetica" charset="0"/>
                <a:ea typeface="ＭＳ Ｐゴシック" charset="0"/>
              </a:rPr>
              <a:t> of Barcelona, </a:t>
            </a:r>
            <a:r>
              <a:rPr lang="fr-FR" dirty="0" smtClean="0">
                <a:latin typeface="Helvetica" charset="0"/>
                <a:ea typeface="ＭＳ Ｐゴシック" charset="0"/>
              </a:rPr>
              <a:t>IHEP, KEK</a:t>
            </a:r>
            <a:endParaRPr lang="fr-FR" dirty="0">
              <a:latin typeface="Helvetica" charset="0"/>
              <a:ea typeface="ＭＳ Ｐゴシック" charset="0"/>
            </a:endParaRPr>
          </a:p>
          <a:p>
            <a:pPr lvl="1"/>
            <a:endParaRPr lang="fr-FR" dirty="0">
              <a:latin typeface="Helvetica" charset="0"/>
              <a:ea typeface="ＭＳ Ｐゴシック" charset="0"/>
            </a:endParaRPr>
          </a:p>
          <a:p>
            <a:r>
              <a:rPr lang="fr-FR" dirty="0">
                <a:latin typeface="Helvetica" charset="0"/>
                <a:ea typeface="ＭＳ Ｐゴシック" charset="0"/>
              </a:rPr>
              <a:t>The </a:t>
            </a:r>
            <a:r>
              <a:rPr lang="fr-FR" dirty="0" err="1">
                <a:latin typeface="Helvetica" charset="0"/>
                <a:ea typeface="ＭＳ Ｐゴシック" charset="0"/>
              </a:rPr>
              <a:t>results</a:t>
            </a:r>
            <a:r>
              <a:rPr lang="fr-FR" dirty="0">
                <a:latin typeface="Helvetica" charset="0"/>
                <a:ea typeface="ＭＳ Ｐゴシック" charset="0"/>
              </a:rPr>
              <a:t> of </a:t>
            </a:r>
            <a:r>
              <a:rPr lang="fr-FR" dirty="0" err="1">
                <a:latin typeface="Helvetica" charset="0"/>
                <a:ea typeface="ＭＳ Ｐゴシック" charset="0"/>
              </a:rPr>
              <a:t>this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work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allow</a:t>
            </a:r>
            <a:r>
              <a:rPr lang="fr-FR" dirty="0">
                <a:latin typeface="Helvetica" charset="0"/>
                <a:ea typeface="ＭＳ Ｐゴシック" charset="0"/>
              </a:rPr>
              <a:t> to </a:t>
            </a:r>
            <a:r>
              <a:rPr lang="fr-FR" dirty="0" err="1">
                <a:latin typeface="Helvetica" charset="0"/>
                <a:ea typeface="ＭＳ Ｐゴシック" charset="0"/>
              </a:rPr>
              <a:t>offer</a:t>
            </a:r>
            <a:r>
              <a:rPr lang="fr-FR" dirty="0">
                <a:latin typeface="Helvetica" charset="0"/>
                <a:ea typeface="ＭＳ Ｐゴシック" charset="0"/>
              </a:rPr>
              <a:t> DIRAC as a </a:t>
            </a:r>
            <a:r>
              <a:rPr lang="fr-FR" dirty="0" err="1">
                <a:latin typeface="Helvetica" charset="0"/>
                <a:ea typeface="ＭＳ Ｐゴシック" charset="0"/>
              </a:rPr>
              <a:t>general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purpose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distributed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computing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framework</a:t>
            </a:r>
            <a:endParaRPr lang="fr-FR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4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DIRAC provides all the necessary components to build ad-hoc grid infrastructures </a:t>
            </a:r>
            <a:r>
              <a:rPr lang="en-US" b="1" dirty="0" smtClean="0"/>
              <a:t>interconnecting</a:t>
            </a:r>
            <a:r>
              <a:rPr lang="en-US" dirty="0" smtClean="0"/>
              <a:t> computing resources of different </a:t>
            </a:r>
            <a:r>
              <a:rPr lang="en-US" dirty="0"/>
              <a:t>types, allowing </a:t>
            </a:r>
            <a:r>
              <a:rPr lang="en-US" b="1" dirty="0"/>
              <a:t>interoperability</a:t>
            </a:r>
            <a:r>
              <a:rPr lang="en-US" dirty="0"/>
              <a:t> and simplifying </a:t>
            </a:r>
            <a:r>
              <a:rPr lang="en-US" b="1" dirty="0"/>
              <a:t>interfaces</a:t>
            </a:r>
            <a:r>
              <a:rPr lang="en-US" dirty="0"/>
              <a:t>.  </a:t>
            </a:r>
            <a:r>
              <a:rPr lang="en-US" dirty="0" smtClean="0"/>
              <a:t>This allows to speak about the DIRAC </a:t>
            </a:r>
            <a:r>
              <a:rPr lang="en-US" b="1" i="1" dirty="0" err="1" smtClean="0">
                <a:solidFill>
                  <a:srgbClr val="FF0000"/>
                </a:solidFill>
              </a:rPr>
              <a:t>interware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7" name="Picture 36" descr="DIRAC_Overlay_System_D_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44" y="3397373"/>
            <a:ext cx="6633224" cy="32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1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3" y="3800341"/>
            <a:ext cx="8004267" cy="832560"/>
          </a:xfrm>
        </p:spPr>
        <p:txBody>
          <a:bodyPr/>
          <a:lstStyle/>
          <a:p>
            <a:r>
              <a:rPr lang="en-US" dirty="0" smtClean="0"/>
              <a:t>DIRAC Workload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8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744663" y="334963"/>
            <a:ext cx="1998662" cy="1138237"/>
            <a:chOff x="1744131" y="334963"/>
            <a:chExt cx="1999549" cy="1138237"/>
          </a:xfrm>
        </p:grpSpPr>
        <p:pic>
          <p:nvPicPr>
            <p:cNvPr id="21564" name="Picture 373" descr="pers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030" y="334963"/>
              <a:ext cx="1136650" cy="113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5" name="TextBox 90"/>
            <p:cNvSpPr txBox="1">
              <a:spLocks noChangeArrowheads="1"/>
            </p:cNvSpPr>
            <p:nvPr/>
          </p:nvSpPr>
          <p:spPr bwMode="auto">
            <a:xfrm>
              <a:off x="1744131" y="377292"/>
              <a:ext cx="99448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90"/>
                  </a:solidFill>
                  <a:latin typeface="Helvetica"/>
                  <a:cs typeface="Helvetica"/>
                </a:rPr>
                <a:t>Physicist</a:t>
              </a:r>
            </a:p>
            <a:p>
              <a:pPr eaLnBrk="1" hangingPunct="1"/>
              <a:r>
                <a:rPr lang="en-US" sz="1600" dirty="0">
                  <a:solidFill>
                    <a:srgbClr val="000090"/>
                  </a:solidFill>
                  <a:latin typeface="Helvetica"/>
                  <a:cs typeface="Helvetica"/>
                </a:rPr>
                <a:t>User</a:t>
              </a:r>
            </a:p>
          </p:txBody>
        </p:sp>
      </p:grpSp>
      <p:pic>
        <p:nvPicPr>
          <p:cNvPr id="85" name="Picture 84" descr="Clou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048125"/>
            <a:ext cx="11334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 descr="Clou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4267200"/>
            <a:ext cx="12779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askQue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787525"/>
            <a:ext cx="4005262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41550" y="5664200"/>
            <a:ext cx="1079500" cy="960438"/>
            <a:chOff x="2237570" y="5565139"/>
            <a:chExt cx="1078994" cy="960122"/>
          </a:xfrm>
        </p:grpSpPr>
        <p:pic>
          <p:nvPicPr>
            <p:cNvPr id="21562" name="Picture 6" descr="Rectang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570" y="5565139"/>
              <a:ext cx="1078994" cy="960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3" name="TextBox 7"/>
            <p:cNvSpPr txBox="1">
              <a:spLocks noChangeArrowheads="1"/>
            </p:cNvSpPr>
            <p:nvPr/>
          </p:nvSpPr>
          <p:spPr bwMode="auto">
            <a:xfrm>
              <a:off x="2410667" y="5664199"/>
              <a:ext cx="7404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 dirty="0" smtClean="0">
                  <a:latin typeface="Helvetica"/>
                  <a:cs typeface="Helvetica"/>
                </a:rPr>
                <a:t>EGI</a:t>
              </a:r>
              <a:endParaRPr lang="en-US" sz="1200" dirty="0">
                <a:latin typeface="Helvetica"/>
                <a:cs typeface="Helvetica"/>
              </a:endParaRP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Pilot</a:t>
              </a: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Director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746250" y="4373563"/>
            <a:ext cx="1408113" cy="1060450"/>
            <a:chOff x="1746698" y="4373431"/>
            <a:chExt cx="1408179" cy="1060706"/>
          </a:xfrm>
        </p:grpSpPr>
        <p:pic>
          <p:nvPicPr>
            <p:cNvPr id="21560" name="Picture 9" descr="Clou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98" y="4373431"/>
              <a:ext cx="1408179" cy="106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1" name="TextBox 10"/>
            <p:cNvSpPr txBox="1">
              <a:spLocks noChangeArrowheads="1"/>
            </p:cNvSpPr>
            <p:nvPr/>
          </p:nvSpPr>
          <p:spPr bwMode="auto">
            <a:xfrm>
              <a:off x="1976102" y="4656667"/>
              <a:ext cx="954228" cy="46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EGI/WLCG</a:t>
              </a: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Grid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857625" y="5664200"/>
            <a:ext cx="1079500" cy="960438"/>
            <a:chOff x="2237570" y="5565139"/>
            <a:chExt cx="1078994" cy="960122"/>
          </a:xfrm>
        </p:grpSpPr>
        <p:pic>
          <p:nvPicPr>
            <p:cNvPr id="21558" name="Picture 43" descr="Rectang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570" y="5565139"/>
              <a:ext cx="1078994" cy="960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9" name="TextBox 44"/>
            <p:cNvSpPr txBox="1">
              <a:spLocks noChangeArrowheads="1"/>
            </p:cNvSpPr>
            <p:nvPr/>
          </p:nvSpPr>
          <p:spPr bwMode="auto">
            <a:xfrm>
              <a:off x="2410667" y="5664199"/>
              <a:ext cx="7404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NDG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Pilot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Director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362325" y="4373563"/>
            <a:ext cx="1408113" cy="1060450"/>
            <a:chOff x="1746698" y="4373431"/>
            <a:chExt cx="1408179" cy="1060706"/>
          </a:xfrm>
        </p:grpSpPr>
        <p:pic>
          <p:nvPicPr>
            <p:cNvPr id="21556" name="Picture 46" descr="Clou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98" y="4373431"/>
              <a:ext cx="1408179" cy="106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7" name="TextBox 47"/>
            <p:cNvSpPr txBox="1">
              <a:spLocks noChangeArrowheads="1"/>
            </p:cNvSpPr>
            <p:nvPr/>
          </p:nvSpPr>
          <p:spPr bwMode="auto">
            <a:xfrm>
              <a:off x="2181219" y="4656667"/>
              <a:ext cx="526632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NDG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Grid</a:t>
              </a:r>
            </a:p>
          </p:txBody>
        </p:sp>
      </p:grpSp>
      <p:cxnSp>
        <p:nvCxnSpPr>
          <p:cNvPr id="49" name="Curved Connector 14"/>
          <p:cNvCxnSpPr/>
          <p:nvPr/>
        </p:nvCxnSpPr>
        <p:spPr>
          <a:xfrm rot="5400000" flipH="1" flipV="1">
            <a:off x="3978276" y="5310187"/>
            <a:ext cx="874712" cy="30163"/>
          </a:xfrm>
          <a:prstGeom prst="curvedConnector4">
            <a:avLst>
              <a:gd name="adj1" fmla="val 25220"/>
              <a:gd name="adj2" fmla="val 1564433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5430838" y="5664200"/>
            <a:ext cx="1079500" cy="960438"/>
            <a:chOff x="2237570" y="5565139"/>
            <a:chExt cx="1078994" cy="960122"/>
          </a:xfrm>
        </p:grpSpPr>
        <p:pic>
          <p:nvPicPr>
            <p:cNvPr id="21554" name="Picture 51" descr="Rectang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570" y="5565139"/>
              <a:ext cx="1078994" cy="960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5" name="TextBox 52"/>
            <p:cNvSpPr txBox="1">
              <a:spLocks noChangeArrowheads="1"/>
            </p:cNvSpPr>
            <p:nvPr/>
          </p:nvSpPr>
          <p:spPr bwMode="auto">
            <a:xfrm>
              <a:off x="2410667" y="5664199"/>
              <a:ext cx="748848" cy="64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 dirty="0" smtClean="0">
                  <a:latin typeface="Helvetica"/>
                  <a:cs typeface="Helvetica"/>
                </a:rPr>
                <a:t>Amazon</a:t>
              </a:r>
              <a:endParaRPr lang="en-US" sz="1200" dirty="0">
                <a:latin typeface="Helvetica"/>
                <a:cs typeface="Helvetica"/>
              </a:endParaRP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Pilot</a:t>
              </a: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Director</a:t>
              </a:r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4937125" y="4373563"/>
            <a:ext cx="1408113" cy="1060450"/>
            <a:chOff x="1746698" y="4373431"/>
            <a:chExt cx="1408179" cy="1060706"/>
          </a:xfrm>
        </p:grpSpPr>
        <p:pic>
          <p:nvPicPr>
            <p:cNvPr id="21552" name="Picture 54" descr="Clou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98" y="4373431"/>
              <a:ext cx="1408179" cy="106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3" name="TextBox 55"/>
            <p:cNvSpPr txBox="1">
              <a:spLocks noChangeArrowheads="1"/>
            </p:cNvSpPr>
            <p:nvPr/>
          </p:nvSpPr>
          <p:spPr bwMode="auto">
            <a:xfrm>
              <a:off x="2000266" y="4656667"/>
              <a:ext cx="928904" cy="46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latin typeface="Helvetica"/>
                  <a:cs typeface="Helvetica"/>
                </a:rPr>
                <a:t>Amazon</a:t>
              </a:r>
              <a:br>
                <a:rPr lang="en-US" sz="1200" dirty="0" smtClean="0">
                  <a:latin typeface="Helvetica"/>
                  <a:cs typeface="Helvetica"/>
                </a:rPr>
              </a:br>
              <a:r>
                <a:rPr lang="en-US" sz="1200" dirty="0" smtClean="0">
                  <a:latin typeface="Helvetica"/>
                  <a:cs typeface="Helvetica"/>
                </a:rPr>
                <a:t>EC2 Cloud</a:t>
              </a:r>
              <a:endParaRPr lang="en-US" sz="1200" dirty="0">
                <a:latin typeface="Helvetica"/>
                <a:cs typeface="Helvetica"/>
              </a:endParaRPr>
            </a:p>
          </p:txBody>
        </p:sp>
      </p:grpSp>
      <p:cxnSp>
        <p:nvCxnSpPr>
          <p:cNvPr id="57" name="Curved Connector 14"/>
          <p:cNvCxnSpPr/>
          <p:nvPr/>
        </p:nvCxnSpPr>
        <p:spPr>
          <a:xfrm rot="5400000" flipH="1" flipV="1">
            <a:off x="5551488" y="5310188"/>
            <a:ext cx="874712" cy="30162"/>
          </a:xfrm>
          <a:prstGeom prst="curvedConnector4">
            <a:avLst>
              <a:gd name="adj1" fmla="val 25220"/>
              <a:gd name="adj2" fmla="val 1564433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7004050" y="5664200"/>
            <a:ext cx="1079500" cy="960438"/>
            <a:chOff x="2237570" y="5565139"/>
            <a:chExt cx="1078994" cy="960122"/>
          </a:xfrm>
        </p:grpSpPr>
        <p:pic>
          <p:nvPicPr>
            <p:cNvPr id="21550" name="Picture 67" descr="Rectang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570" y="5565139"/>
              <a:ext cx="1078994" cy="960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1" name="TextBox 68"/>
            <p:cNvSpPr txBox="1">
              <a:spLocks noChangeArrowheads="1"/>
            </p:cNvSpPr>
            <p:nvPr/>
          </p:nvSpPr>
          <p:spPr bwMode="auto">
            <a:xfrm>
              <a:off x="2410667" y="5664199"/>
              <a:ext cx="7404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CREAM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Pilot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Director</a:t>
              </a:r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6510338" y="4373563"/>
            <a:ext cx="1408112" cy="1060450"/>
            <a:chOff x="1746698" y="4373431"/>
            <a:chExt cx="1408179" cy="1060706"/>
          </a:xfrm>
        </p:grpSpPr>
        <p:pic>
          <p:nvPicPr>
            <p:cNvPr id="21548" name="Picture 70" descr="Clou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98" y="4373431"/>
              <a:ext cx="1408179" cy="106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9" name="TextBox 71"/>
            <p:cNvSpPr txBox="1">
              <a:spLocks noChangeArrowheads="1"/>
            </p:cNvSpPr>
            <p:nvPr/>
          </p:nvSpPr>
          <p:spPr bwMode="auto">
            <a:xfrm>
              <a:off x="2074331" y="4656667"/>
              <a:ext cx="740407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CREAM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CE</a:t>
              </a:r>
            </a:p>
          </p:txBody>
        </p:sp>
      </p:grpSp>
      <p:cxnSp>
        <p:nvCxnSpPr>
          <p:cNvPr id="73" name="Curved Connector 14"/>
          <p:cNvCxnSpPr/>
          <p:nvPr/>
        </p:nvCxnSpPr>
        <p:spPr>
          <a:xfrm rot="5400000" flipH="1" flipV="1">
            <a:off x="7126288" y="5310188"/>
            <a:ext cx="874712" cy="30162"/>
          </a:xfrm>
          <a:prstGeom prst="curvedConnector4">
            <a:avLst>
              <a:gd name="adj1" fmla="val 25220"/>
              <a:gd name="adj2" fmla="val 1564433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14"/>
          <p:cNvCxnSpPr/>
          <p:nvPr/>
        </p:nvCxnSpPr>
        <p:spPr>
          <a:xfrm rot="5400000" flipH="1" flipV="1">
            <a:off x="2361407" y="5325268"/>
            <a:ext cx="876300" cy="30163"/>
          </a:xfrm>
          <a:prstGeom prst="curvedConnector4">
            <a:avLst>
              <a:gd name="adj1" fmla="val 25220"/>
              <a:gd name="adj2" fmla="val 1564433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26"/>
          <p:cNvGrpSpPr>
            <a:grpSpLocks/>
          </p:cNvGrpSpPr>
          <p:nvPr/>
        </p:nvGrpSpPr>
        <p:grpSpPr bwMode="auto">
          <a:xfrm>
            <a:off x="4508500" y="3305175"/>
            <a:ext cx="1095375" cy="962025"/>
            <a:chOff x="4507721" y="3304574"/>
            <a:chExt cx="1096416" cy="961950"/>
          </a:xfrm>
        </p:grpSpPr>
        <p:pic>
          <p:nvPicPr>
            <p:cNvPr id="21546" name="Picture 86" descr="WhiteRectangl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721" y="3304574"/>
              <a:ext cx="1096416" cy="9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7" name="TextBox 87"/>
            <p:cNvSpPr txBox="1">
              <a:spLocks noChangeArrowheads="1"/>
            </p:cNvSpPr>
            <p:nvPr/>
          </p:nvSpPr>
          <p:spPr bwMode="auto">
            <a:xfrm>
              <a:off x="4698950" y="3488268"/>
              <a:ext cx="7405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Matcher</a:t>
              </a: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Service</a:t>
              </a:r>
            </a:p>
          </p:txBody>
        </p:sp>
      </p:grpSp>
      <p:grpSp>
        <p:nvGrpSpPr>
          <p:cNvPr id="14" name="Group 115"/>
          <p:cNvGrpSpPr>
            <a:grpSpLocks/>
          </p:cNvGrpSpPr>
          <p:nvPr/>
        </p:nvGrpSpPr>
        <p:grpSpPr bwMode="auto">
          <a:xfrm>
            <a:off x="6299200" y="334963"/>
            <a:ext cx="2201863" cy="1138237"/>
            <a:chOff x="6299729" y="334963"/>
            <a:chExt cx="2201286" cy="1138237"/>
          </a:xfrm>
        </p:grpSpPr>
        <p:pic>
          <p:nvPicPr>
            <p:cNvPr id="21544" name="Picture 373" descr="pers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729" y="334963"/>
              <a:ext cx="1136650" cy="113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5" name="TextBox 89"/>
            <p:cNvSpPr txBox="1">
              <a:spLocks noChangeArrowheads="1"/>
            </p:cNvSpPr>
            <p:nvPr/>
          </p:nvSpPr>
          <p:spPr bwMode="auto">
            <a:xfrm>
              <a:off x="7335411" y="334963"/>
              <a:ext cx="116560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90"/>
                  </a:solidFill>
                  <a:latin typeface="Helvetica"/>
                  <a:cs typeface="Helvetica"/>
                </a:rPr>
                <a:t>Production</a:t>
              </a:r>
            </a:p>
            <a:p>
              <a:pPr eaLnBrk="1" hangingPunct="1"/>
              <a:r>
                <a:rPr lang="en-US" sz="1600" dirty="0">
                  <a:solidFill>
                    <a:srgbClr val="000090"/>
                  </a:solidFill>
                  <a:latin typeface="Helvetica"/>
                  <a:cs typeface="Helvetica"/>
                </a:rPr>
                <a:t>Manager</a:t>
              </a:r>
            </a:p>
          </p:txBody>
        </p:sp>
      </p:grpSp>
      <p:cxnSp>
        <p:nvCxnSpPr>
          <p:cNvPr id="93" name="Straight Arrow Connector 92"/>
          <p:cNvCxnSpPr>
            <a:stCxn id="4" idx="2"/>
          </p:cNvCxnSpPr>
          <p:nvPr/>
        </p:nvCxnSpPr>
        <p:spPr>
          <a:xfrm rot="5400000">
            <a:off x="5677693" y="1139032"/>
            <a:ext cx="855663" cy="15240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3321050" y="1473200"/>
            <a:ext cx="1449388" cy="855663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2814638" y="3949700"/>
            <a:ext cx="1884362" cy="83343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 flipH="1" flipV="1">
            <a:off x="4273550" y="4205288"/>
            <a:ext cx="735013" cy="42068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6200000" flipV="1">
            <a:off x="5269706" y="4048919"/>
            <a:ext cx="735013" cy="73342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0800000">
            <a:off x="5430838" y="3949700"/>
            <a:ext cx="2198687" cy="83343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5" name="Picture 114" descr="ProdJo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193800"/>
            <a:ext cx="12176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ProdJo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071563"/>
            <a:ext cx="12160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UserJo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193800"/>
            <a:ext cx="12160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11" descr="UserJo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1071563"/>
            <a:ext cx="12160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lotJo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5484813"/>
            <a:ext cx="11795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PilotJo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5484813"/>
            <a:ext cx="11795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PilotJo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5484813"/>
            <a:ext cx="11795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PilotJo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4813"/>
            <a:ext cx="11795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nip Single Corner Rectangle 127"/>
          <p:cNvSpPr/>
          <p:nvPr/>
        </p:nvSpPr>
        <p:spPr>
          <a:xfrm>
            <a:off x="2360613" y="4189413"/>
            <a:ext cx="423862" cy="593725"/>
          </a:xfrm>
          <a:prstGeom prst="snip1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59" name="Snip Single Corner Rectangle 58"/>
          <p:cNvSpPr/>
          <p:nvPr/>
        </p:nvSpPr>
        <p:spPr>
          <a:xfrm>
            <a:off x="4006850" y="4189413"/>
            <a:ext cx="423863" cy="593725"/>
          </a:xfrm>
          <a:prstGeom prst="snip1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0" name="Snip Single Corner Rectangle 59"/>
          <p:cNvSpPr/>
          <p:nvPr/>
        </p:nvSpPr>
        <p:spPr>
          <a:xfrm>
            <a:off x="5603875" y="4189413"/>
            <a:ext cx="423863" cy="593725"/>
          </a:xfrm>
          <a:prstGeom prst="snip1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1" name="Snip Single Corner Rectangle 60"/>
          <p:cNvSpPr/>
          <p:nvPr/>
        </p:nvSpPr>
        <p:spPr>
          <a:xfrm>
            <a:off x="7124700" y="4189413"/>
            <a:ext cx="423863" cy="593725"/>
          </a:xfrm>
          <a:prstGeom prst="snip1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62" name="Picture 61" descr="DIRAC_new_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5774410"/>
            <a:ext cx="1744663" cy="54734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6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764 L -0.13507 0.1409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2535 0.1682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14965 0.1502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3698 0.17061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C 0.01701 -0.0301 0.0342 -0.06019 0.02864 -0.08149 C 0.02309 -0.10278 -0.02292 -0.12061 -0.03334 -0.12848 " pathEditMode="relative" ptsTypes="aaA"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55556E-6 C 0.01927 -0.02964 0.03854 -0.05903 0.03507 -0.08033 C 0.03159 -0.10163 -0.01129 -0.12038 -0.02049 -0.12848 " pathEditMode="relative" ptsTypes="aaA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C 0.02135 -0.02755 0.0427 -0.05486 0.03888 -0.07662 C 0.03507 -0.09838 0.0059 -0.11482 -0.02309 -0.13102 " pathEditMode="relative" ptsTypes="aaA">
                                      <p:cBhvr>
                                        <p:cTn id="1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2.22222E-6 C 0.01284 -0.02199 0.046 -0.04375 0.04375 -0.06505 C 0.04149 -0.08634 0.00416 -0.10741 -0.03316 -0.12847 " pathEditMode="relative" rAng="0" ptsTypes="aaA">
                                      <p:cBhvr>
                                        <p:cTn id="1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3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96 0.16829 C -0.15972 0.21875 -0.1493 0.26945 -0.18871 0.32199 C -0.22812 0.37477 -0.31736 0.4294 -0.40607 0.48426 " pathEditMode="relative" rAng="0" ptsTypes="aaA">
                                      <p:cBhvr>
                                        <p:cTn id="22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25 0.14097 C 0.1698 0.20602 0.17934 0.27153 0.16389 0.3287 C 0.14844 0.38611 0.10782 0.43495 0.06737 0.48426 " pathEditMode="relative" rAng="0" ptsTypes="aaA">
                                      <p:cBhvr>
                                        <p:cTn id="23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6 0.12315 C -0.15591 0.19538 -0.16181 0.26806 -0.14862 0.32524 C -0.13542 0.38264 -0.10244 0.42431 -0.06945 0.46644 " pathEditMode="relative" rAng="0" ptsTypes="aaA">
                                      <p:cBhvr>
                                        <p:cTn id="2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5 0.15047 C 0.11389 0.20556 0.0908 0.26088 0.13802 0.31366 C 0.18576 0.36621 0.30434 0.41621 0.42309 0.46644 " pathEditMode="relative" rAng="0" ptsTypes="aaA">
                                      <p:cBhvr>
                                        <p:cTn id="2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2859E-6 1.49143E-6 C -0.0014 -0.07295 -0.00261 -0.14567 0.01875 -0.19268 C 0.04011 -0.2397 0.10958 -0.26749 0.12782 -0.28231 " pathEditMode="relative" ptsTypes="aaA">
                                      <p:cBhvr>
                                        <p:cTn id="2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C 0.00034 -0.07083 0.00104 -0.14051 -0.00556 -0.18588 C -0.01164 -0.23125 -0.03195 -0.25787 -0.03698 -0.27176 " pathEditMode="relative" rAng="0" ptsTypes="aaA">
                                      <p:cBhvr>
                                        <p:cTn id="2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C 0.00208 -0.07662 0.00434 -0.15278 -0.03073 -0.20185 C -0.06528 -0.25139 -0.17847 -0.28032 -0.20799 -0.2956 " pathEditMode="relative" rAng="0" ptsTypes="aaA">
                                      <p:cBhvr>
                                        <p:cTn id="2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3.33333E-6 C 0.00034 -0.06968 0.00434 -0.13889 -0.05573 -0.18357 C -0.11476 -0.22848 -0.30851 -0.25486 -0.35886 -0.26852 " pathEditMode="relative" rAng="0" ptsTypes="aaA">
                                      <p:cBhvr>
                                        <p:cTn id="2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643"/>
            <a:ext cx="8847138" cy="914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WMS: using heterogeneous </a:t>
            </a: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resources</a:t>
            </a:r>
            <a:endParaRPr lang="fr-FR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11"/>
          <p:cNvSpPr>
            <a:spLocks noGrp="1"/>
          </p:cNvSpPr>
          <p:nvPr>
            <p:ph idx="1"/>
          </p:nvPr>
        </p:nvSpPr>
        <p:spPr>
          <a:xfrm>
            <a:off x="428625" y="1481138"/>
            <a:ext cx="7772400" cy="4343400"/>
          </a:xfrm>
        </p:spPr>
        <p:txBody>
          <a:bodyPr/>
          <a:lstStyle/>
          <a:p>
            <a:r>
              <a:rPr lang="en-GB" dirty="0">
                <a:latin typeface="Helvetica" charset="0"/>
                <a:ea typeface="ＭＳ Ｐゴシック" charset="0"/>
                <a:cs typeface="ＭＳ Ｐゴシック" charset="0"/>
              </a:rPr>
              <a:t>Including resources in different grids</a:t>
            </a:r>
            <a:br>
              <a:rPr lang="en-GB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GB" dirty="0">
                <a:latin typeface="Helvetica" charset="0"/>
                <a:ea typeface="ＭＳ Ｐゴシック" charset="0"/>
                <a:cs typeface="ＭＳ Ｐゴシック" charset="0"/>
              </a:rPr>
              <a:t>and standalone clusters is simple with</a:t>
            </a:r>
            <a:br>
              <a:rPr lang="en-GB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GB" dirty="0">
                <a:latin typeface="Helvetica" charset="0"/>
                <a:ea typeface="ＭＳ Ｐゴシック" charset="0"/>
                <a:cs typeface="ＭＳ Ｐゴシック" charset="0"/>
              </a:rPr>
              <a:t>Pilot Jobs</a:t>
            </a:r>
          </a:p>
          <a:p>
            <a:pPr lvl="1"/>
            <a:r>
              <a:rPr lang="en-GB" dirty="0">
                <a:latin typeface="Helvetica" charset="0"/>
                <a:ea typeface="ＭＳ Ｐゴシック" charset="0"/>
              </a:rPr>
              <a:t>Needs a specialized Pilot </a:t>
            </a:r>
            <a:br>
              <a:rPr lang="en-GB" dirty="0">
                <a:latin typeface="Helvetica" charset="0"/>
                <a:ea typeface="ＭＳ Ｐゴシック" charset="0"/>
              </a:rPr>
            </a:br>
            <a:r>
              <a:rPr lang="en-GB" dirty="0">
                <a:latin typeface="Helvetica" charset="0"/>
                <a:ea typeface="ＭＳ Ｐゴシック" charset="0"/>
              </a:rPr>
              <a:t>Director per resource type</a:t>
            </a:r>
          </a:p>
          <a:p>
            <a:pPr lvl="1"/>
            <a:r>
              <a:rPr lang="en-GB" dirty="0" smtClean="0">
                <a:latin typeface="Helvetica" charset="0"/>
                <a:ea typeface="ＭＳ Ｐゴシック" charset="0"/>
              </a:rPr>
              <a:t>Users </a:t>
            </a:r>
            <a:r>
              <a:rPr lang="en-GB" dirty="0">
                <a:latin typeface="Helvetica" charset="0"/>
                <a:ea typeface="ＭＳ Ｐゴシック" charset="0"/>
              </a:rPr>
              <a:t>just see new sites </a:t>
            </a:r>
            <a:br>
              <a:rPr lang="en-GB" dirty="0">
                <a:latin typeface="Helvetica" charset="0"/>
                <a:ea typeface="ＭＳ Ｐゴシック" charset="0"/>
              </a:rPr>
            </a:br>
            <a:r>
              <a:rPr lang="en-GB" dirty="0">
                <a:latin typeface="Helvetica" charset="0"/>
                <a:ea typeface="ＭＳ Ｐゴシック" charset="0"/>
              </a:rPr>
              <a:t>appearing in the job </a:t>
            </a:r>
            <a:br>
              <a:rPr lang="en-GB" dirty="0">
                <a:latin typeface="Helvetica" charset="0"/>
                <a:ea typeface="ＭＳ Ｐゴシック" charset="0"/>
              </a:rPr>
            </a:br>
            <a:r>
              <a:rPr lang="en-GB" dirty="0">
                <a:latin typeface="Helvetica" charset="0"/>
                <a:ea typeface="ＭＳ Ｐゴシック" charset="0"/>
              </a:rPr>
              <a:t>monitoring</a:t>
            </a:r>
          </a:p>
        </p:txBody>
      </p:sp>
      <p:pic>
        <p:nvPicPr>
          <p:cNvPr id="37892" name="Picture 9" descr="DIRAC_WMS_General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34" y="3116263"/>
            <a:ext cx="4343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6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36260</TotalTime>
  <Words>1568</Words>
  <Application>Microsoft Macintosh PowerPoint</Application>
  <PresentationFormat>On-screen Show (4:3)</PresentationFormat>
  <Paragraphs>351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Origin</vt:lpstr>
      <vt:lpstr>Distributed Computing Framework</vt:lpstr>
      <vt:lpstr>Plan</vt:lpstr>
      <vt:lpstr>PowerPoint Presentation</vt:lpstr>
      <vt:lpstr>Worldwide LHC Computing  Grid Collaboration (WLCG)</vt:lpstr>
      <vt:lpstr>DIRAC Grid Solution</vt:lpstr>
      <vt:lpstr>Interware</vt:lpstr>
      <vt:lpstr>DIRAC Workload Management</vt:lpstr>
      <vt:lpstr>PowerPoint Presentation</vt:lpstr>
      <vt:lpstr>WMS: using heterogeneous  resources</vt:lpstr>
      <vt:lpstr>WMS: applying VO policies</vt:lpstr>
      <vt:lpstr>DIRAC computing resources</vt:lpstr>
      <vt:lpstr>Computing Grids</vt:lpstr>
      <vt:lpstr>Clouds</vt:lpstr>
      <vt:lpstr>Standalone computing clusters</vt:lpstr>
      <vt:lpstr>PowerPoint Presentation</vt:lpstr>
      <vt:lpstr>DM Problem to solve</vt:lpstr>
      <vt:lpstr>Storage plugins</vt:lpstr>
      <vt:lpstr>File Catalog</vt:lpstr>
      <vt:lpstr>File Catalog</vt:lpstr>
      <vt:lpstr>File Catalog: Metadata</vt:lpstr>
      <vt:lpstr>Bulk data transfers</vt:lpstr>
      <vt:lpstr>Transformation System</vt:lpstr>
      <vt:lpstr>Interfaces</vt:lpstr>
      <vt:lpstr>DM interfaces</vt:lpstr>
      <vt:lpstr>Web Portal</vt:lpstr>
      <vt:lpstr>Distributed Computer</vt:lpstr>
      <vt:lpstr>DIRAC Users</vt:lpstr>
      <vt:lpstr>LHCb Collaboration        </vt:lpstr>
      <vt:lpstr>Community installations</vt:lpstr>
      <vt:lpstr>National services</vt:lpstr>
      <vt:lpstr>DIRAC4EGI service</vt:lpstr>
      <vt:lpstr>DIRAC Framework</vt:lpstr>
      <vt:lpstr>DIRAC Framework</vt:lpstr>
      <vt:lpstr>Conclusions</vt:lpstr>
      <vt:lpstr>Demo</vt:lpstr>
      <vt:lpstr>Demo</vt:lpstr>
    </vt:vector>
  </TitlesOfParts>
  <Company>Universidad de Los Andes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Management</dc:title>
  <dc:creator>Vanessa Hamar</dc:creator>
  <cp:lastModifiedBy>Andrei Tsaregorodtsev</cp:lastModifiedBy>
  <cp:revision>234</cp:revision>
  <cp:lastPrinted>2010-10-26T21:56:34Z</cp:lastPrinted>
  <dcterms:created xsi:type="dcterms:W3CDTF">2012-10-26T08:46:03Z</dcterms:created>
  <dcterms:modified xsi:type="dcterms:W3CDTF">2016-06-07T07:45:46Z</dcterms:modified>
</cp:coreProperties>
</file>