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1" r:id="rId2"/>
    <p:sldId id="262" r:id="rId3"/>
    <p:sldId id="263" r:id="rId4"/>
    <p:sldId id="266" r:id="rId5"/>
    <p:sldId id="265" r:id="rId6"/>
    <p:sldId id="268" r:id="rId7"/>
    <p:sldId id="267" r:id="rId8"/>
    <p:sldId id="271" r:id="rId9"/>
  </p:sldIdLst>
  <p:sldSz cx="9144000" cy="6858000" type="screen4x3"/>
  <p:notesSz cx="6858000" cy="9144000"/>
  <p:custDataLst>
    <p:tags r:id="rId11"/>
  </p:custDataLst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E6B9B8"/>
    <a:srgbClr val="99CCFF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34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FB7101D-F943-4DC0-A601-95BDDFE05F94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2265D7E-66BE-4A77-82E4-8BFCC154123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18261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01596-56BB-42F3-B118-56E5A191C7F9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58063-53B8-448C-B71E-CC937FCE7CC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3F456-20DC-446C-816C-1C626F98B5F5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590E7-3ED6-47F1-AD71-C04805208B5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89CDD-A622-41F6-B6E3-79B04D447A7F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0F6B0-831B-4130-8828-E55B24CF762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C0C0B-2163-46F0-AD48-A8E75105903B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C24C9-B3F0-471B-8166-686FA152DCB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37B42-E4C3-4949-AB0D-E254FDF410E3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39F32-CA48-42F1-A60F-259838FBF82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7B6C6-B980-4622-BDA4-37661538CEF3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E3826-3587-474A-8647-5E89068BEFB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A31CC-7FDB-409C-8D60-136FE8DECB34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64D25-D6C2-4D46-B9CC-1CC741B6EE7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2F8C0-3E68-4E99-BDD3-E452D48DCD98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F120C-EB2D-4598-824B-1405B5C37E1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34978-E896-40D0-B86B-4B5AC1090924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0455E-27A8-4C87-8D0F-A76E5890566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4D220-74D8-4616-9570-78CC97A92601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50594-3D6A-472B-93C2-799CACFB75B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CC901-7C89-422D-ACF0-262A64054D24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E2C10-A1C4-4F37-9A3F-684BEEA9509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6A20195-9BA3-418F-B71A-4BCB230E4B8B}" type="datetimeFigureOut">
              <a:rPr lang="it-IT"/>
              <a:pPr>
                <a:defRPr/>
              </a:pPr>
              <a:t>22/10/2018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76A545-8468-44E0-B508-E141098E3D6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asellaDiTesto 1"/>
          <p:cNvSpPr txBox="1">
            <a:spLocks noChangeArrowheads="1"/>
          </p:cNvSpPr>
          <p:nvPr/>
        </p:nvSpPr>
        <p:spPr bwMode="auto">
          <a:xfrm>
            <a:off x="179388" y="0"/>
            <a:ext cx="89646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4000" b="1" u="sng">
                <a:solidFill>
                  <a:schemeClr val="tx2"/>
                </a:solidFill>
                <a:latin typeface="Comic Sans MS" pitchFamily="66" charset="0"/>
              </a:rPr>
              <a:t>Principali parametri oceanografici:</a:t>
            </a:r>
          </a:p>
        </p:txBody>
      </p:sp>
      <p:sp>
        <p:nvSpPr>
          <p:cNvPr id="17" name="CasellaDiTesto 2"/>
          <p:cNvSpPr txBox="1">
            <a:spLocks noChangeArrowheads="1"/>
          </p:cNvSpPr>
          <p:nvPr/>
        </p:nvSpPr>
        <p:spPr bwMode="auto">
          <a:xfrm>
            <a:off x="0" y="852488"/>
            <a:ext cx="91440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kern="0" dirty="0">
                <a:solidFill>
                  <a:sysClr val="window" lastClr="FFFFFF"/>
                </a:solidFill>
                <a:latin typeface="Comic Sans MS" pitchFamily="66" charset="0"/>
              </a:rPr>
              <a:t>L’acqua del mare può essere descritta attraverso almeno </a:t>
            </a:r>
            <a:r>
              <a:rPr lang="it-IT" b="1" u="sng" kern="0" dirty="0">
                <a:solidFill>
                  <a:sysClr val="window" lastClr="FFFFFF"/>
                </a:solidFill>
                <a:latin typeface="Comic Sans MS" pitchFamily="66" charset="0"/>
              </a:rPr>
              <a:t>tre principali parametri</a:t>
            </a:r>
            <a:r>
              <a:rPr lang="it-IT" u="sng" kern="0" dirty="0">
                <a:solidFill>
                  <a:sysClr val="window" lastClr="FFFFFF"/>
                </a:solidFill>
                <a:latin typeface="Comic Sans MS" pitchFamily="66" charset="0"/>
              </a:rPr>
              <a:t>:</a:t>
            </a:r>
          </a:p>
        </p:txBody>
      </p:sp>
      <p:pic>
        <p:nvPicPr>
          <p:cNvPr id="7172" name="Picture 1" descr="C:\Documents and Settings\Administrator\Impostazioni locali\Temporary Internet Files\Content.IE5\GH9JKCM1\MM900041151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1143000"/>
            <a:ext cx="1857375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ttangolo 9"/>
          <p:cNvSpPr>
            <a:spLocks noChangeArrowheads="1"/>
          </p:cNvSpPr>
          <p:nvPr/>
        </p:nvSpPr>
        <p:spPr bwMode="auto">
          <a:xfrm>
            <a:off x="1547813" y="1628775"/>
            <a:ext cx="4070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Comic Sans MS" pitchFamily="66" charset="0"/>
              <a:buAutoNum type="arabicPeriod"/>
              <a:defRPr/>
            </a:pPr>
            <a:r>
              <a:rPr lang="it-IT" sz="2800" b="1" u="sng" kern="0" dirty="0">
                <a:solidFill>
                  <a:sysClr val="window" lastClr="FFFFFF"/>
                </a:solidFill>
                <a:latin typeface="Comic Sans MS" pitchFamily="66" charset="0"/>
              </a:rPr>
              <a:t>TEMPERATURA</a:t>
            </a:r>
            <a:endParaRPr lang="it-IT" sz="2800" kern="0" dirty="0">
              <a:solidFill>
                <a:sysClr val="window" lastClr="FFFFFF"/>
              </a:solidFill>
              <a:latin typeface="Comic Sans MS" pitchFamily="66" charset="0"/>
              <a:sym typeface="Wingdings" pitchFamily="2" charset="2"/>
            </a:endParaRPr>
          </a:p>
        </p:txBody>
      </p:sp>
      <p:sp>
        <p:nvSpPr>
          <p:cNvPr id="20" name="Rettangolo 10"/>
          <p:cNvSpPr>
            <a:spLocks noChangeArrowheads="1"/>
          </p:cNvSpPr>
          <p:nvPr/>
        </p:nvSpPr>
        <p:spPr bwMode="auto">
          <a:xfrm>
            <a:off x="1908175" y="3213100"/>
            <a:ext cx="2773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2"/>
              <a:defRPr/>
            </a:pPr>
            <a:r>
              <a:rPr lang="it-IT" sz="2800" b="1" u="sng" kern="0" dirty="0">
                <a:solidFill>
                  <a:sysClr val="window" lastClr="FFFFFF"/>
                </a:solidFill>
                <a:latin typeface="Comic Sans MS" pitchFamily="66" charset="0"/>
                <a:sym typeface="Wingdings" pitchFamily="2" charset="2"/>
              </a:rPr>
              <a:t>SALINITA’</a:t>
            </a:r>
            <a:endParaRPr lang="it-IT" sz="2800" kern="0" dirty="0">
              <a:solidFill>
                <a:sysClr val="window" lastClr="FFFFFF"/>
              </a:solidFill>
              <a:latin typeface="Comic Sans MS" pitchFamily="66" charset="0"/>
            </a:endParaRPr>
          </a:p>
        </p:txBody>
      </p:sp>
      <p:sp>
        <p:nvSpPr>
          <p:cNvPr id="21" name="Rettangolo 13"/>
          <p:cNvSpPr>
            <a:spLocks noChangeArrowheads="1"/>
          </p:cNvSpPr>
          <p:nvPr/>
        </p:nvSpPr>
        <p:spPr bwMode="auto">
          <a:xfrm>
            <a:off x="1763713" y="4868863"/>
            <a:ext cx="270192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Comic Sans MS" pitchFamily="66" charset="0"/>
              <a:buAutoNum type="arabicPeriod"/>
              <a:defRPr/>
            </a:pPr>
            <a:endParaRPr lang="it-IT" sz="2800" b="1" kern="0" dirty="0">
              <a:solidFill>
                <a:sysClr val="window" lastClr="FFFFFF"/>
              </a:solidFill>
              <a:latin typeface="Comic Sans MS" pitchFamily="66" charset="0"/>
              <a:sym typeface="Wingdings" pitchFamily="2" charset="2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b="1" kern="0" dirty="0">
                <a:solidFill>
                  <a:sysClr val="window" lastClr="FFFFFF"/>
                </a:solidFill>
                <a:latin typeface="Comic Sans MS" pitchFamily="66" charset="0"/>
                <a:sym typeface="Wingdings" pitchFamily="2" charset="2"/>
              </a:rPr>
              <a:t>3. </a:t>
            </a:r>
            <a:r>
              <a:rPr lang="it-IT" sz="2800" b="1" u="sng" kern="0" dirty="0">
                <a:solidFill>
                  <a:sysClr val="window" lastClr="FFFFFF"/>
                </a:solidFill>
                <a:latin typeface="Comic Sans MS" pitchFamily="66" charset="0"/>
                <a:sym typeface="Wingdings" pitchFamily="2" charset="2"/>
              </a:rPr>
              <a:t>DENSITA’</a:t>
            </a:r>
            <a:r>
              <a:rPr lang="it-IT" sz="2800" kern="0" dirty="0">
                <a:solidFill>
                  <a:sysClr val="window" lastClr="FFFFFF"/>
                </a:solidFill>
                <a:latin typeface="Comic Sans MS" pitchFamily="66" charset="0"/>
                <a:sym typeface="Wingdings" pitchFamily="2" charset="2"/>
              </a:rPr>
              <a:t> </a:t>
            </a:r>
            <a:endParaRPr lang="it-IT" sz="2800" kern="0" dirty="0">
              <a:solidFill>
                <a:sysClr val="window" lastClr="FFFFFF"/>
              </a:solidFill>
              <a:latin typeface="Comic Sans MS" pitchFamily="66" charset="0"/>
            </a:endParaRPr>
          </a:p>
        </p:txBody>
      </p:sp>
      <p:pic>
        <p:nvPicPr>
          <p:cNvPr id="7176" name="Picture 5" descr="C:\Documents and Settings\Administrator\Impostazioni locali\Temporary Internet Files\Content.IE5\XYZRA7LM\MC90011286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50" y="2928938"/>
            <a:ext cx="1263650" cy="117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6" descr="C:\Documents and Settings\Administrator\Impostazioni locali\Temporary Internet Files\Content.IE5\91KHVW6G\MC90039143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375" y="4643438"/>
            <a:ext cx="1778000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9F91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ttangolo 7"/>
          <p:cNvSpPr>
            <a:spLocks noChangeArrowheads="1"/>
          </p:cNvSpPr>
          <p:nvPr/>
        </p:nvSpPr>
        <p:spPr bwMode="auto">
          <a:xfrm>
            <a:off x="857250" y="5286375"/>
            <a:ext cx="30464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800" b="1" u="sng">
                <a:solidFill>
                  <a:schemeClr val="tx2"/>
                </a:solidFill>
                <a:latin typeface="Comic Sans MS" pitchFamily="66" charset="0"/>
              </a:rPr>
              <a:t>TEMPERATURA:</a:t>
            </a:r>
            <a:endParaRPr lang="it-IT" sz="280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8195" name="Rettangolo 8"/>
          <p:cNvSpPr>
            <a:spLocks noChangeArrowheads="1"/>
          </p:cNvSpPr>
          <p:nvPr/>
        </p:nvSpPr>
        <p:spPr bwMode="auto">
          <a:xfrm>
            <a:off x="5219700" y="3644900"/>
            <a:ext cx="3924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it-IT" sz="1600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	Tutti gli oceani presentano una stratificazione termica. </a:t>
            </a:r>
          </a:p>
          <a:p>
            <a:pPr marL="342900" indent="-342900" algn="ctr"/>
            <a:r>
              <a:rPr lang="it-IT" sz="1600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Acque calde superficiali scorrono </a:t>
            </a:r>
          </a:p>
          <a:p>
            <a:pPr marL="342900" indent="-342900" algn="ctr"/>
            <a:r>
              <a:rPr lang="it-IT" sz="1600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sopra masse più fredde e profonde, separate dal </a:t>
            </a:r>
            <a:r>
              <a:rPr lang="it-IT" sz="1600" b="1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TERMOCLINO</a:t>
            </a:r>
            <a:endParaRPr lang="it-IT" sz="160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</p:txBody>
      </p:sp>
      <p:sp>
        <p:nvSpPr>
          <p:cNvPr id="8196" name="Rettangolo 7"/>
          <p:cNvSpPr>
            <a:spLocks noChangeArrowheads="1"/>
          </p:cNvSpPr>
          <p:nvPr/>
        </p:nvSpPr>
        <p:spPr bwMode="auto">
          <a:xfrm>
            <a:off x="428625" y="5286375"/>
            <a:ext cx="4572000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000" b="1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La distribuzione globale della temperatura riflette la distribuzione dell’energia solare che arriva sulla terra</a:t>
            </a:r>
            <a:endParaRPr lang="en-US" sz="2000" b="1">
              <a:solidFill>
                <a:schemeClr val="bg1"/>
              </a:solidFill>
              <a:latin typeface="Comic Sans MS" pitchFamily="66" charset="0"/>
            </a:endParaRPr>
          </a:p>
        </p:txBody>
      </p:sp>
      <p:pic>
        <p:nvPicPr>
          <p:cNvPr id="8197" name="Picture 9" descr="http://earthguide.ucsd.edu/virtualmuseum/Glossary_Climate/images/ocean_temp_profil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00475"/>
            <a:ext cx="5133975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tangolo 9"/>
          <p:cNvSpPr>
            <a:spLocks noChangeArrowheads="1"/>
          </p:cNvSpPr>
          <p:nvPr/>
        </p:nvSpPr>
        <p:spPr bwMode="auto">
          <a:xfrm>
            <a:off x="5219700" y="5589588"/>
            <a:ext cx="39243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kern="0" dirty="0">
                <a:solidFill>
                  <a:sysClr val="window" lastClr="FFFFFF"/>
                </a:solidFill>
                <a:latin typeface="Comic Sans MS" pitchFamily="66" charset="0"/>
                <a:sym typeface="Wingdings" pitchFamily="2" charset="2"/>
              </a:rPr>
              <a:t>MAX escursione stagionale alle medie latitudini</a:t>
            </a:r>
          </a:p>
        </p:txBody>
      </p:sp>
      <p:sp>
        <p:nvSpPr>
          <p:cNvPr id="14" name="Rettangolo 13"/>
          <p:cNvSpPr/>
          <p:nvPr/>
        </p:nvSpPr>
        <p:spPr>
          <a:xfrm>
            <a:off x="611188" y="4437063"/>
            <a:ext cx="4176712" cy="144462"/>
          </a:xfrm>
          <a:prstGeom prst="rect">
            <a:avLst/>
          </a:prstGeom>
          <a:solidFill>
            <a:srgbClr val="4F81BD">
              <a:alpha val="2117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200" b="1" dirty="0">
                <a:solidFill>
                  <a:schemeClr val="tx1"/>
                </a:solidFill>
              </a:rPr>
              <a:t>MIXED LAYERS</a:t>
            </a:r>
          </a:p>
        </p:txBody>
      </p:sp>
      <p:sp>
        <p:nvSpPr>
          <p:cNvPr id="15" name="Rettangolo 14"/>
          <p:cNvSpPr/>
          <p:nvPr/>
        </p:nvSpPr>
        <p:spPr>
          <a:xfrm>
            <a:off x="611188" y="4581525"/>
            <a:ext cx="3024187" cy="360363"/>
          </a:xfrm>
          <a:prstGeom prst="rect">
            <a:avLst/>
          </a:prstGeom>
          <a:solidFill>
            <a:srgbClr val="E6B9B8">
              <a:alpha val="47843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200" b="1" dirty="0">
                <a:solidFill>
                  <a:schemeClr val="tx1"/>
                </a:solidFill>
              </a:rPr>
              <a:t>THERMOCLINE</a:t>
            </a:r>
          </a:p>
        </p:txBody>
      </p:sp>
      <p:sp>
        <p:nvSpPr>
          <p:cNvPr id="8201" name="AutoShape 12" descr="data:image/jpeg;base64,/9j/4AAQSkZJRgABAQAAAQABAAD/2wCEAAkGBhQSERUUExMWFRUVFxgXFRgYFxgYGhkYGRgWFR0dGhgbGygeGBkkGRgYHy8gIycpLCwsFx4xNTAqNSYrLSkBCQoKDgwOGg8PGiwkHyQwLywsLCwsMTQtLCw1LCwsLCwqNCosLDQsLDAsLCwsLCksKSwsLCwsLCwsNCwsLC8sLP/AABEIALkBEAMBIgACEQEDEQH/xAAcAAABBQEBAQAAAAAAAAAAAAAAAwQFBgcCAQj/xABGEAACAQIEAwQHBQUGBgEFAAABAhEAAwQSITEFQVEGEyJhFDJScYGRoQcVkrHRQmJywfAjU4Ki0uEWFzNzk/HCJEODo+L/xAAbAQACAwEBAQAAAAAAAAAAAAAAAwIEBQYBB//EADoRAAEDAgMDCgUDAgcAAAAAAAEAAgMEEQUhMRJBURMUMmFxgZGh0fAGFSKxwSNC4UPxFjNTYoKSsv/aAAwDAQACEQMRAD8A3GoDAdtLN3LlnxM6KB4yYNrKfDIAZLqPqQRMHYxOugIIIkEQR5Gm/wB1Ws4fukzKAqtlEgDYA8gKEKPxPaVbT3BeUIiFQGDZixYFgAoXfKrHflzo/wCL8PMAuTOURbc5jmuKAvh1Ja1cA/gPlMjiOHW7k50Vs0TI3iQNfIE/M03xPZ+xcWGtLqQ2gAMhnfcedy5/5G6mhCap2wwzNkDsWkDKEeZMGCI0IDCQdvgY8tdssO06vlCli2QxoLrkaazktM3ujnpT5eCWBtZTQADwjYDKNPdA9wHSk27OYYjKbFsjaCoPlr10ke4kczQhc4btJYuXFtqxztJUFWEgFxOo2PdvB55fMTKU2t8NtKwZbahlEAgbAkn/AOTfiPU05oQiikji09tfxCvPTE9tfxCvbFCWopH0xPbX8Qo9MT21/EKLFCWopH0xPbX8Qo9MT21/EKLFCWopH0xPbX8Qo9MT21/EKLFCWopH0xPbX8Qo9MT21/EKLFCWopH0tPbX8Qo9LT21/EKLFCWopH0tPbX8Qo9LT21/EKLFCWopH0xPbX8Qo9MT21/EKLFCWopH0xPbX8Qr1cUh0DqT7xRZCVooorxCi+JcaNp8vdllVA7tmAyqWyaA+tGpOo0GknSvMB2msXmAtMzzzVGIA0IJMQFIIg+/oYd4jhlq46u9tWZYykiYg5h8mAI6ETXFrgthSpW0gKklSANCY2+QjpAjahCe0UUUIRRRRQhFFFFCEUUUUIRTbiHErVi2bl64ttBuzEAf7nyqG472luICuEsG++xfQWkPmSwzmeSnSCCQayjGekYi7OJfvrhLwd7dtQdAAvhB5QukjUzV2lpeWP1Gw8+4LNq8RiphbU8PVWrtF9tdtQVwaC63JnnL7xbXxsPfkrLO0HbbiOKnvr10J7Cg27cdCFjN/imrS/Y8wSWcecFV+QjSm17stAnvGJkbSfoSa6+ihoqbNrA48XZn7WCxvnjXHMqg4fDhhs5P7qgj5zTa54d9PeKvWL4MwIC95rMmVUDl6sakDXbeNejK1wtE0KzPNhJ023+PzrabiDnkhjfFNZiDTnqqf34+XlXjXOkedSvEeBwx7vxTJI08P9chv764w3AyFJuyNAVQHxEnQTpp7v8A1Xj6x9rOI7tfz1deq0BURbO1fuTbBcNe6DkIMECNiZ+G1OMTwO5b3BJiYA1jbptINWTst2GvXMUq2ge7Cg3H5SZ0H0qw9seGNh3dLVt2eFSQDlgrnz8xAOYctjO+lAVzRM1rTcnUX0Hb/dUJa1+3+nYt+3UT5rKZqW4dwJrsakFiAogGep9wGtXvs59idy8q3L9w2wxBiPFliduUnrB5xVzwXZ1MJe7tLD3mCAo5cBdtVCgZUjINT131ANCr+J6KO8bJLu4307+KvTNqHN/Rb3n3+FReD/ZQb8eJgOZIAn3CKncd9jQS2GtKtxl3BO4AOwkAsTGhga1qtrKo5DyEUy4lxbLCW/8AquQFkSFBnxt5AK0DmRFcnJ8YzTzCKnde68ZhsjWbdRKe7ILK1+yu/lE2rWbmIWPn8qU/5VXf7tPwpV1TEE3GTNdYrmJfvLgBgrOiuANWjQAaMB6pjz71xSnKsMsZQ75THgJDGIZiGERz3kVtDF6zZGhWM4xBxa6Rzd+YAy6lleN7PpavGyy28419QHlOsDQxrHmOolliuzyQSUA81/TYD4VpfF+H3Lua4SouMuVmRYhQTGUE7gRrv4RvAir43s2rHMpGeQRmAI0kENzMgxJ6CtWnxKYtu4Z9qoc9DX2Dzbjn7+6oq8KSTEuNwRpoRIExB+n6qHhVvYi6pPlmA95AirlieGQIyx0I26e6ot8G6kzBXlAM/HWtWGd5HT9++tXWV5k0Pn7CgrfB7PO5M7aqK9bgtvNlBdWGuo39xinmKR0uSVzowjQSV05dVP8AXnDYhLlhyYDKeZWVPw5H3VZvO7Rw/hXY3Pk0fnbJWjhXbfiGCMWsV3yA/wDSuHvPgATmHuVhWmdmvtjtXQFxVprD82Cs1v8ALMvyYedYDety2crkDHdQY+Gv86k7VxxlId7i6jTMD75MzFUK7BoJ232AHcW5eOVvyr3LyxgZ37ffovqvC4tLiB7bK6NqrKQQR5EUrXz32Z4liMLd/sLzqx8bI3iVxMeJOcbSIPnWwdnO2lvEHu7g7q9AldSrTtlaNzB8Jg6GJAmuGq6CSmzOY4+qs09fFM7YBs7h6KyUUUVnq+iiiihCKKK8Zo1NCFzduhVLMQqgEkkwABuSTsKinZsRvKWeS6q9z+Lmifu7nnAlS0fHC+wckd0pm2p/bI2uMOnNR/iOuXK6bGz+0PnXKYh8QwxuMUdyRqR+D+VYZA45lO1sgAKAAAIAGgAGkAchVes9kbSh0L/2Ts7ZACpAb9nOGnJuYEa840qRuY0Ddp+tJPj1jST9KxX/ABHVAWiv3n3917zBj83NB7lG8U7P2Vw57q2qPaUm240KkKVzFt3IUt60yem9JYjhqXVS76odVYL7wGjbz8qf4rFF4tpE3JXUbCPE0dFWT5nKOdPr2FS2iKqTlAVZ1MABdSd66j4SrKl7H8qSRfI38s1g/EFHG6MZAEe9ypfFODiJAJHT9P6O9QWI4cQdB8P/AHWoXcOGGo/r31DcS4CWS5lUlyPCVyhpJGstpoK+hQ4hsNzXG8xla8NYbgrO7GFNgKjIGkhV1ysW1JJ1IPLXenJ4RmkkCWfMQJ2BBUA9QAOm3vrQD2eREU3CshVDMYgtoJO2pP5+dIrw4EBkTw51BbwoCgcBiDmzQQOmo980iXF4IG7UjrDgT6qyzDqyWXZa3fmfeiR7HYrI/dE5s5JXxZmQqozBhqQDBIJ0mRzAq04nh9liGe3bZhADMisdNRBInemGF4fatuHW64AJYJmGXUEbRJGpOpOuu9eYzjAJ0j4n+VfOsYx9j/qpnXPAH723LusNwx0TBG4XtvspG7fnbam4ujrUR6YT+39a5BB2rg5jJM4vkK3201gmuN7Rf2wynwW2gwwBaM4eZ5LEAaFjtyNO0PfXA+GOYEq1xszhTAtQAfVJyHaDtyOtcLbe6CqK5VXEkFQsgiQZYErBMwOWlSLdorS25RSUEqhGUIYOQa5pCEx4oiDO1dJg7Y45GyvdsAZa9Lt4++CzqpjiCxo2kjw/B3GFt3thIN1zmOa4S5PhOgCrrmIHNVp5ew4YQdKOC8eTEKI0fKGKyp8jBUmQDpyOo01FNMVxVmNxV7tIJQM7eLTQsEiImYneAdjXcDEKamjD9vI3tqSTvXP1FFJUusQuL+DKkwJHWmLYRTOnrRPwqV9MLYZnXRwsHoGEBmETmUTm03iPdzgbS3UGoYrKsVgTBIBIGwYAMPJhFa8VexxAvqLjrC5upwWRoLmcbWVev8GEeEknoY1+lNr3AlyZmIB5ydI+HOrceFc5gc5/WmmI4ZZdTbOdx8SfnWkysPErLNDKzpWHfr2KiXsEkxMdOk1FYzBPOUqscj/R/lVvxfZV8uVCxg/tAzGvOab4rgd3wSCDOhjSfPpWvFVsGjlBj3x5nzWfcR4JcuAAQADJBiD/ADFWjsi+GUuuJDgeHJkzgLAgzlMyep6e8VLrwItcyspBO5EkbUjjuzwR4IktCqOZzEDY7gE69BrXtXVMmi2HOtbMW95q6ytdJZuzfu3qc4j2Gw1yzabDICqsX8OrMGBMqx1zAkEA6EArz0m+zdqzew+bubQzFkuBUABKOy7EAgGM2U6ifjSPCrowa4XDOir3qakMCe+gF5UCIJPrA7nprVj7wda+cYlXMYzZDszvvwXb0lMQbkJpbxLYf1yXs+2SS1v+M7un7+4/akSwlwZpgcQKYYXGDDtlJAssYUf3THl/2ifwk+yfBl0mNQOeIXvBJ0PqtN0Z1AU/RRRXQpKKqva7i/iGHXUQGvean1U/xQSfIAbPVmv3giszGFUFiegAk/SsiucUd2a4dDcYuRoYnYT+6sL7lFZGLVDooNlmrsu7etTDKTnElzoPYU/946ba++vPvE+z9arzYtiIn8qT7w9T8zXCilC6gUTd6sn3iZ2FcrxBp1g1C2ccRvqKfW7obYzUXQhu5LdThuoUrbxgt4i3cjOoDIYy5lNxrag6sJHUfHpVp8LiQfrWeYzKVKsYkfGRqCPMET8KkOzvaJ2z2njONVMQGXQTEkSDuPMda0KTEaqhj/SsQNx+/qsKvwps31kK6teVRvpSV3idpFLMwAAkk8h86zji3Emu3GU+pbaApggsCykkazGwnnNRmLtkqO7VA07gBTtEyOh1gyDFWxiVdJbakA7B+br2PAm7G2Artje0RuupVWVFhgGyjMxmCQJIgRAkanUaCml/jLTqwHkTP51WruKC+s0e810TNUJ2vnftym5W5BhsUIsFNHHT+3/m/wB64OIBPrAn31D0UrkArXN2jRTYroXCNiR8ah7WIZTv86cm+z5VXw5pzN7KiJyidWkgDpqffAxEJMsZYLnNS2FfE3MOyW0Bt3XaHbSVJWTGcErq3iG4G2sl9iOH3raFkyPEeBQykgcllyAY2Fe2McERUVgFQAKOgAga86kcPjdDmOo+vurPmmffIZcPf4WA5kjCXDeqg+O8BFtu7Y5hoseuoLBkiSSoBnQ6CpPA9pGtI+TKVUu2XK0rpnIjMOWvLent+0huFwihts0DN896bYvC29Xa2jGN2VSTpoJI+FW4asscHMuCmvjZKPqYFZbGLlVa4uVoBYTMMQJE89dKbcK4YbTu+cMjAKoAOgV7jDXMZgPl0A9Wq3wjtQcRbOcQ6HxACJ9wJkRqCDzBpguIxGFe4MMyvaclsja5WOpg5huda0Y6+pddlQbubm08D28Ooqj8tIvsC19RxWh3TmUjqI91Vk4y5hEJVfSFB8RB8Sc9YB0+NQ6dubhAPckGCDqszOxBOhB0p3hOO51LLz8ufMMD8orSo8dqaVrWTRhzP3C+p7c7KpU/DxndyocWvHRPrxCa4ztnfaWVUCR1BI/y1Idm+MG8xUw08unwpC5jbCFrl20umpYFo0/dBj6VM8Mx1jMCqqCdVK66fPausd8U4ZyQayNzb9WnbYnyXLSfDOIiXbkcDY8SbjfkQpNeEIVKkaMCCPeCNDy3qvnCvaHhAF604bL4FW4suEIOgBKEqW8M5WldolbvHESQWj5frVZx/aUXbpdNEVAoJWC8w8gE+qBoNNczfHjqjH56sfpgtPHd1g8QfHwXU0WDiOzGty95pfifFbt0t4SvdO/dEhBLBYVixuTlBIaANcop9c43uJ+Q/IzVYbijdPmTTe/xbLEkLP8AXOsd8T5g1rv26Lp4sLDMyrMeLtyn5muLnEiwhlkEQZM6HlryqpvxVSZNwfOK7t4jMJVpHkTXnMwM7K2KJi0nslxcupsv61sAoSZLW9hrzZT4T/hJ1arFWRcJ4qbF63cnRW8f8DeFvgAc0dUFa7Xe4ZUGaAbWoyPquVxGk5tLYaHMKtfaJj+64fdg6vltj/GwU/5M1Y6nFHBkmfLT+QrTPteuf/S2R1vifhau1lFU8Ss6QAjctzBGWgLuJUkONHmo+tOrXFEI1OXyP+1QdFZJgYVuXVi9MT2htm+HWk24og2M77eQqCApazg3bZdvh+dQ5Bg1KLp7c437K/M/pTa1xN1u94rQ2nWIDTBEiRuNetK2+DsRqQD03/I0WuDsRqQp6b/ka9HIgEKLm7QsV3iuLrdJZreVmAzFWaGeAAxQTzAny60wuwIyzBGb1pHiJ8gRsd6Xu8McTpIHOR+UzTRsAZ5jNEakcztrAkk6b0yMMA+kpGxyWbdEqmNhChgg9TsfKuEukGQdqs1/AW1GRVGWII9/nUVieBga2oXbwn1TrvMEgx+QpTJ43brXTQXWuuBxlp2EaadKdrxZCY20mf5e+oV0KsymJUwYM7gHoOvSvKmYWFTDrqyWsSrTlMxvSWHxwN0ZG1yH8x1qAoViGDKYKmRpPIiD5a1DmwzzXjswrmvETGwNL2eMFeo6xH86qq8dP93rz8Ua+XhMj9aUwnGSTDrl6FSWHLfTSqjqM2zCWWxOGYVnXjrzroP68q44xxkhSZ1AkdJ6fH+dR9I4nDl4gxBBPnGtJbDHtA2XvN4wbgLnD22t3Fvai0RLnNyIZmhY11yn4GPNfH8azKRb0BIBefFlJAkLuN4199L8R4wq2QuWI0/n12mqm2ONwzACwAIkTuSY6HT8NWoojKdtw0SeT+rPLqUtiMcttctuNPDGukT89abcGxZS4ddH3MftSAPKDMajpTCj/wB9Ntd6tiJuyW8VYcLjJSF3i2e5nYE5SVAMQAJ+pYAz0Ar3hnHGssQdUZgd4Ckkg6chqDp0NRdpCJkkySdSTv7/AD5UXdo6kDn/AC18vjuN6kYWEbNskotGxcjNWTF4pbhF3wkEqhBGu5EieYJgrTMcaE+r4Y06/pFQ9vQb6QGmSBqCskbZoBE+VKXFICkjR9pkE89BEREHcb+VLFO0ZFETmtF+Kc3eIuSYYwZ0gbH4U2muFUyf1J5k/DQgfCuqcGhuicDdFezXlFSXqVt4lgCAdDvsfLnW79k+Id/grFw7m2ob+JRlb/MDWB1sv2X3SeHoPZe6B/5Gb82NaWGmz3DiFgY4y8bXcDbxH8Jh9r8+jWenf6/+K7WU1sn2o4PPgGYf/buW3+E92fo5rG6jiAtLfqTcFdenI4E/hFFFFZ62l3avFTIJHuMVOYTHi5PI9CRr7qgKWwjQ66SZ0ExrSZYw4X3r0KxUUCis5TRRbnvLcCfETM88jACNzMnXlHnXSLPkOtLNw8xJ5EbbjzB5EVEuAyKTNm0jemDu4EHLnB8S76TyE7xrXqHODI0J8OkHlrrsc38qkjwu3iULJcy4kaMpIBcgBpABggjXbkdBBqJGNCnLc8DjQgg/nGlTa4P01GvvhwKjDO2UZajUJPHcKFyDJDAABvcZ168/mag7yPbIVwOQkHroCRH5Vaqg+NgG4v7ok+/SJ+Goq3TyEnZOik8WzCaATtT/AAvCSwltNNP9/wBKV4RhhGc6mYHlUnXksxB2WpgCi/uT9/8Ay/70zxmBZIOhAII6GOo5CrBR3ObTLm+E0ttQ4HNeOaCM0nh74dQw5gHeY8vhtTlIKESwJIPh3gaxtt5UxwHEkNrUqCxzdImDAnWPOn3pYZRlA/iEa/KkSNINrb0vN7ACFXu0GU3Etg+FbYmfWbXnp5a+8UzpXieIRrsqdg2byIKj+VJm2w9YRIBA5wc0SPh9a1IxZgCi2wNl5RRXVu0W2BPuE1JNXNBFLeiP7DfI13a4e7H1SPfIrzbaN6LJlevFioYkkqVnQyAZU7TmgsDuNAacXcdccrnykLqQJ8R01III68jvXtzCssypgbmDHzpImBPIV79J0CVye665YEg9SPrSmGtKwYG4EcGQGIC5TruRmOgYTPIVGtxdCYBYCdTA2g7b845V56YHUgakEkggeqJMxtER0500xOtwUHuGov6p+rbjSQYMEEe8EbgiuqDqZ5ned6KWntvbNFbJ9ls/d6z/AHl2Pxn+c1jdbl2Cwht8Pw4O7J3n/kZrv/yrSw4fWT1LDxx1oWt6/wAH1UrxbAC/Yu2jtcRk92YET8N6xJOEKIDA5hIcajxAwRvoQQRW8Vnva/gATEd4JCXtdNhdA8Q/xAZh5h/Kp4vG4xco39uvYs/B6oRSFjtHfdUocJSB15nXX4TXL8IWDGhnQ7wOm+tWP0NOn5/rXvoaez+f61yPOjxK6jlm8FWV4KObE6dPrvTjDYBUgjUxv/tyqe9DT2fz/WuLmAU7af150GqLsiV6JmqNop/92jqfpXo4cOpqHKtUuWYmKbxMa1M0lbwyrsNaVpMj9rRV5ZA/RGFXLfsuNALgDdPErICfiw+dVntRcVsa3MZgDED8vfU9ilh7JiT3gyiJ3VxPlAkz+7UZirAF135mB7v6/lTqchr9s8LeaXTtvK53Uub7MihgJJbKs7T5+VNTw7MZds0kmIgSYGkGdAAPhTnCYBruW6YCwDbEzEiST58vL41Ipw7TU6+VNMgjyvmrIkaTtE9ij7dsKAAIArqpD7tHU/Sj7tHU/Sl8q1T5Zij6lcNbhRpBjX6/rXlrBKPM9aXpMkm1kEiWUOyCpHEMHkYwDCsU1mdCcvLYplg86kRbYYUMoBkBQJjVtPzNSXEuHs7yEUgrlOsHeemorhOHu0ZwAFMqJkA7T5nU8tB76vGcOa25QyT6QN/vNVu3wl1VAF9mQOUEEzyk609fhZdpMLMk8zqzETyOhA3qeThxnUiPL/1Sn3cOp+leOrLpm1GDqoO3wpBlO5G/n8Jp0lkCYETqakvu0dT9K7TAKN9f68qS6ovqVLlmBRtKLYYiQCRUpZwoB8K6mnHobez+VJdOAluqQFXsWuRGZl0AJ18hNUbF4G7cJLMsSYGoAn4VpvFcGzW3QAZiCADtJ61DJ2dMgd2qjmcxbQDkJEmY51fpKtsYLjqo8q13SVGHBmgywnlEma44TalzOwBn46QfrV3x/BAkaAqxC5gCCGJgaFiI5T503XgpU9ST4FGsx7UDQaiTsK0BXBzT1qYkYc7pvgOEakMdiDAGkNrG+hG3yPOn68KTWROvU6DpvUjh+FMAZIJJknbXbbWNAB8KdDAKIk/ymsuSqJOqk17GtUDY7Od46W1YzcYINPaME78hJ9wNbtatBVCgQAAAOgGgql9ieBg3WxBHhSUtfxGQ7D3CUnqX6Vd667C43Nh236uz7ty5LFqkTTbLdG/feim3EMAt621tx4WHLQggyCDyIIBB6inNFaZAIsVkA2Wf3OFd25t3Cc41BGgdZgMunzH7J02glYYRfZFW7ifC1vqA2jKZRhEqdpE7iNCDoRUEMOFfJdGV9xHqOBzSZ+KnUeYgngMZwx9KTLFcs/8APb1cD49ezDXFws85pglhQZAg0plqY9DHsD5UomDjYAfSuda2V/RYT3JhqQoD0MGPD5V56EvsfQ1Y/Rj/AEa4No9DXrm1DOkwjxXnOz7KgBgBE5NKUFojlvNTfdnoaCh6GlF0m9p815zknVVjiVnw541t+MHbRdWHxXMPjUfxrhGfE2xvbPjJnRsuWB56sG+Hvq5XrCupVgCCCCD0Ig/SoXE4C5nTwG4LZbKc49R5BBzH11EANrInYmnQVFjw1+3r6r1tS5rr9ySbhqwIUrHQUta4XI0SffU8lg7RThcMKdDBUz9EWHErx1aQLKAtcJjUAKf66Ur93N1H1qd7sdBR3Y6CrvyeodntDwKrmtN81BfdzdR9aPu5uo+tTuQdBQEHQVMYHUnQ+RUDXW1Krb8AnoPdP6V19xjov1qyTRTXYRI3pPI/4/ypivedCq4OBjmB9a9fgazoBHnVioqHyp3+p5fyveeycVW/uMdF+tK/dzdR9anzXPdDoKU/CpP2vv2hHPHnVQX3c3UfWuDgn6fUVO+jDzrruBEUhuGVO8he87Kr/oT9PqP1ri5YYbj+f5VYGww5GufRfOlGhqwbbN+8eqkKviq5dw4YQy5h0IkU1+6kB8Khf4QB/KrWcMabthl5qPlVd/LQ9NpCcyq4Kq8Qt5AuS27kz6um3tNBiTp032ik8B2YOJdVuRnUy7IWy20JDACdGc5REgdSIADWXue9Y27SrI0e4VBVPL95/wB3luY0BneH8PSymRBpuSdSzHdmPMn+tAK6nBMOkntNKLN3cXfx91XnrXW2WlKYbDLbRUQQqgBQOQGgpWiiu4WUiiiihCKRxeDS6uV1kaHmCCNQQRqrA6gjUUtRRqhQ7G5Y0eblvlcAll/7ijcfvqPeBElzbvBgCpBBEggyCOoI3FP6jr/CBJa03dMTJgSjHqyaa+alW86rikgBzaoSbZ6JSmajNTRsU6f9W2QPbSXT4wMy/EQOppPFcQYIr2bYvrPiyOuaOqT4XM8iy/HanGlgd+0KntytNiSpDNXs1W8FxjEXHAfu7BZfBbZXa4WBM6sEDDLBhRI5+Tlr2JB1I+Fv/wDuq4wyN5yFh2+/uvJa/kekfI/hTWlGlQV+45K57zqoMkImQtoRBbMdJIOnSmj8TUkrbxLoTKySH300DeqwOoPzBoOCtcCWNPvuKUcYiaQHPHmpQ9ok9IFka6lWcEZVuDZD+8fFoNZUiN4kyao4wiW3u3GS9iH18TrbRG0PrOmjW4y+spAKTAM1O4TjFuzhx3l63cdFM5LisSBMAZmBY5YGupjmasMp4osg0X8/NNMrpMwcvJTdeVCW+19hlcgmViFlczk6BUCk5iTpA6jrSPFeJXwknJbEDMEYu5MgwGKqF0kTB30q2xpcdlqqzSthaXyGwViiiKzK7xl2J/slljJZwHOwG7TpA2pli8ZdXUG3H/aTT/LtWk3DJjqQO/0WZ83gvYA+XqtaimbcYsiZvWxEg+NdCN+fKspt9o2BhlQ66nuU/wBNPk7RlSSvhkKCQFXRRCjQbAaAcqmcIm32Q/FWt0YT4LRPvy3po4nUSpB+R1pXC8Ut3M+Vo7v1wfCV0zSQdhHPbQ9DWeYbjllfG5zsDPrSfzpPivbJLpkLbmAAxVSYEkCSOpJ+JqHyd+19A7TZLixhz77bD1W/laH992phWzxuU8QE+Y0ny93UUffSdH/Cay4cYuHUsWnqTXdrjDAyf6+dMOCDU2uOpLdjMwJ2WZdq08cZTo/4TXTcXUbq4/wGs6GPuOZYjTof00pwmNa2DcaMvN3aFGsbk9dPpVeTB4rEut4D7rxuPTdENz7Ver3H7SLmbOqyFkoYliFH1NOMPxK25ypcRiBMKysY2mAdpqqWRfgMz90h2Z4RfgD42PQQJ60+t9n2vMGK54jx3E7oGCSJWTdcAkkKSi6nUzWM/DqaI5Z+K36WrqqgfWzZ98PVWG/iVRSzEKo3JMDpTdbNy/7Vq1+G6/u52l9/j/giS5wvCVUh3JuXBszRC/wKNE9+/Umn9INJBcHZWqzbA+opPD4ZbahEUKq6AAQBSlFFWVJFFFFCEUliMUtsS7BRtr8T+QNVb7R+1F7A2Lb2AhZ7mU5lLCMrNyI1kVmfE/taxjIc1rDvGwNpjzH7/kD8BVmKlklF2qyylkfGZBoFuxxC5M8jLGaeURM+6K8w2KW4uZGDDaRXzy3238QK5DZwxWIymy5EDYQXr2x9tePRcq2cMq9BZeNf/wAlXmYPUu0t4qlygX0JYxiOWCsCVMMByOog/I14caned3mGciQvONdfdofka+fsP9s+OUkrZw4J3ItPr/8AsqR4T9qmLuMbjWsOHXQMLTA65if2/M/M052AVYbtHZt2pclSyMbRW44jFohUOwGY5VnmenvqO4xwPCuDcvW0BG9yMrAebLrHv0rMh9omJuOM6WDoRPdttvHr6iQN6e3+3uIeA4ssJG6HqP3qruwmobw8VSfilOMjfwVuXsNh3tj+2xDWzqB3pyxvooED5U44fwC2UHdYnEFAIH9oG097KTVZTtjeChQbWURAyiBGo/a61KcO44y21ym2sqpIC6TlA69AB8KW+nqGakKl8zoHDon/AKqRXgNq4xT0m8zLuM6yOXsf1Ne/8LWgwXvr2YgkDMswIBPqdSPnSHDsbqzA21acshVGgC+fu+Qp1bxQNzMXSQuhhZ1069BSS+Zv7lYYKCWx5MZ/7UNwG3bKzfuqWOVfEmp6epSt7gwVSzYm8ANSSy/6K9vYgEpNxDDaSFMGCZHnpXuNxANtwbikZTocsHT31Rnr+RdZ5PFXoqOncPoYB3Li72aU6m9f/Ev+imWH7LYe8My3rjidSHUiYB9noR86ejiJGguLHuWonDcXNsFUa2ok6BVG3h69APlWUz4ogPRc7wTxg8Dz/lt8ErZ7HYVmZVuXCy+sAyyNSNfB5GvLnZDChxbN24HbVVLLJ93g1/8AXWo9+0bpdYqbUmJbKJMgE/te75DpTPG9q7odXi0W6lJIjaPF+8fnVlvxGx2j3eBVhvw7G7SNnkpvG9icIoHeXLgBMCWUa9PU3rjE/Z5g1Us7XAo3JZYHv8NVrivbi+UJZbLRoAUP7RAOz9Kj8T9puLdGVksspBkG20HyPj1HlVlmOlw+l7vNN/w2G/02eSuH/L3AZO8zPk9rMsbx7HWu7HYLBOYV7h0B0YRB21yRWZH7Xsbkyd1h8ns900bz7fWkbf2y45D4bWHEaaWn2kn+811JM+dW/mcx/qO8SovwAN1Y3yWt/wDLnDRGa7H8Q/015/y2wvW7+If6abfZb2uv8Qw925iAgZLuQZFKiMitsSdZJq6UwVs5F9s+KoPw6nY4tMbfBVUfZzhhs138Y/00o3YCwRlL3iukqXEEDkfDVmoodVzOyLz4qIoaYG/Jt8FH8N4BYw//AErSoTu0Sx97mWPzqQooqsrQFtEUUUUL1FFFFCEUUUUIRRFR3G7jBVyXFtkuBLGAZVgBsZ8ZUxpMHUUw4bxG5n/tcTh2WCYVxPKI8IkabzqSdqEKfiiKrRxF1i2XF2WDZu68aqRmLkSApziIA8lnU611fuXlJHpSIwJJDCFiDlXMy6nxpJEEQpjfMIVjiiKrN/FXIUem2EkRq6mTo2YbRIGi7AOddBSl/F3Q8pisOQxUBWYTqqqIIGpLHoNxvtQhWOKIqrPxDEiIxGHYr64UEyxDkLoNF8EkzIAY9KVt4y8MwuYvDRDAEMAQZEEjTkGkT+oEKxxRFVl8bfDqi4rDtJIklZ020HONT1nSIkvBibgVhcv21YtbZWBEBDEiSgENkuQfPfShCmooiq3hsTdUobmMsZdyCy6rEaaA7xz3k9ABXvkkjGWiq+FtVkNlgk+GAczJpoNfMChCskURVbxOOuFgbWJtBWgqznwspURHgChv2vWMggxEV4cXiJj0rDbQPEJk7E+H+HQe0eogQrLFEVV7vEMSLuQ38OsDXMYn1DEROmaekOgEkFql+H8UXu4uXbb3FXM/dnNpJggDU6RyoQpGKIpivHbB2uqZj67fDnPTXbWn9CF5FEV7RQhEURRRQhFFFFCEUUUUIRRRRQhFFFFCEUUUUIRRRRQhIYvApdGW4gcdCJ3BEjoYJ186bP2fw5mbKeIknTcnc/GpCihCYWuBWF9W2oiI30gg6a6GVX8K9BXuN4JZvT3lsNPWemWR0MQJHQU+ooQo4dnsPqe6WTEnUkwSdTOupJ95NdJwGwDmFpQZDSBGqkMD8xNP6KEJkeC2cpXu1gmSNdYBX5ZTljpptSB7M4fwxaAymQBIG4Oo6SqmP3F6CpSihCi17NYcBgLQGeZ355ZiToTlU6blR0py/CbRiUBgACZOgJI+UmOkmN6d0UIUd/w9h/7lNsu3LLlj8Mj4murXArKzltgBgoIExCksI6a0/ooQmT8GskAG2pAGUCNAAuTQber4Z3jSkbXZywpJFsSTOpJA0K6CYAhm/G3tGZOihCYYngVi5q9pWJEEmSSIiCZk6fOu/ui1r4B4gQd9jJI30BJO3U08ooQmQ4LZme7WZmdd9/8Ab3abU9oooQiiiihCKKKKEIooooQiiiihCKKKKEIooooQiiiihCKKKKEL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8202" name="AutoShape 14" descr="data:image/jpeg;base64,/9j/4AAQSkZJRgABAQAAAQABAAD/2wCEAAkGBhQSERUUExMWFRUVFxgXFRgYFxgYGhkYGRgWFR0dGhgbGygeGBkkGRgYHy8gIycpLCwsFx4xNTAqNSYrLSkBCQoKDgwOGg8PGiwkHyQwLywsLCwsMTQtLCw1LCwsLCwqNCosLDQsLDAsLCwsLCksKSwsLCwsLCwsNCwsLC8sLP/AABEIALkBEAMBIgACEQEDEQH/xAAcAAABBQEBAQAAAAAAAAAAAAAAAwQFBgcCAQj/xABGEAACAQIEAwQHBQUGBgEFAAABAhEAAwQSITEFQVEGEyJhFDJScYGRoQcVkrHRQmJywfAjU4Ki0uEWFzNzk/HCJEODo+L/xAAbAQACAwEBAQAAAAAAAAAAAAAAAwIEBQYBB//EADoRAAEDAgMDCgUDAgcAAAAAAAEAAgMEEQUhMRJBURMUMmFxgZGh0fAGFSKxwSNC4UPxFjNTYoKSsv/aAAwDAQACEQMRAD8A3GoDAdtLN3LlnxM6KB4yYNrKfDIAZLqPqQRMHYxOugIIIkEQR5Gm/wB1Ws4fukzKAqtlEgDYA8gKEKPxPaVbT3BeUIiFQGDZixYFgAoXfKrHflzo/wCL8PMAuTOURbc5jmuKAvh1Ja1cA/gPlMjiOHW7k50Vs0TI3iQNfIE/M03xPZ+xcWGtLqQ2gAMhnfcedy5/5G6mhCap2wwzNkDsWkDKEeZMGCI0IDCQdvgY8tdssO06vlCli2QxoLrkaazktM3ujnpT5eCWBtZTQADwjYDKNPdA9wHSk27OYYjKbFsjaCoPlr10ke4kczQhc4btJYuXFtqxztJUFWEgFxOo2PdvB55fMTKU2t8NtKwZbahlEAgbAkn/AOTfiPU05oQiikji09tfxCvPTE9tfxCvbFCWopH0xPbX8Qo9MT21/EKLFCWopH0xPbX8Qo9MT21/EKLFCWopH0xPbX8Qo9MT21/EKLFCWopH0xPbX8Qo9MT21/EKLFCWopH0tPbX8Qo9LT21/EKLFCWopH0tPbX8Qo9LT21/EKLFCWopH0xPbX8Qo9MT21/EKLFCWopH0xPbX8Qr1cUh0DqT7xRZCVooorxCi+JcaNp8vdllVA7tmAyqWyaA+tGpOo0GknSvMB2msXmAtMzzzVGIA0IJMQFIIg+/oYd4jhlq46u9tWZYykiYg5h8mAI6ETXFrgthSpW0gKklSANCY2+QjpAjahCe0UUUIRRRRQhFFFFCEUUUUIRTbiHErVi2bl64ttBuzEAf7nyqG472luICuEsG++xfQWkPmSwzmeSnSCCQayjGekYi7OJfvrhLwd7dtQdAAvhB5QukjUzV2lpeWP1Gw8+4LNq8RiphbU8PVWrtF9tdtQVwaC63JnnL7xbXxsPfkrLO0HbbiOKnvr10J7Cg27cdCFjN/imrS/Y8wSWcecFV+QjSm17stAnvGJkbSfoSa6+ihoqbNrA48XZn7WCxvnjXHMqg4fDhhs5P7qgj5zTa54d9PeKvWL4MwIC95rMmVUDl6sakDXbeNejK1wtE0KzPNhJ023+PzrabiDnkhjfFNZiDTnqqf34+XlXjXOkedSvEeBwx7vxTJI08P9chv764w3AyFJuyNAVQHxEnQTpp7v8A1Xj6x9rOI7tfz1deq0BURbO1fuTbBcNe6DkIMECNiZ+G1OMTwO5b3BJiYA1jbptINWTst2GvXMUq2ge7Cg3H5SZ0H0qw9seGNh3dLVt2eFSQDlgrnz8xAOYctjO+lAVzRM1rTcnUX0Hb/dUJa1+3+nYt+3UT5rKZqW4dwJrsakFiAogGep9wGtXvs59idy8q3L9w2wxBiPFliduUnrB5xVzwXZ1MJe7tLD3mCAo5cBdtVCgZUjINT131ANCr+J6KO8bJLu4307+KvTNqHN/Rb3n3+FReD/ZQb8eJgOZIAn3CKncd9jQS2GtKtxl3BO4AOwkAsTGhga1qtrKo5DyEUy4lxbLCW/8AquQFkSFBnxt5AK0DmRFcnJ8YzTzCKnde68ZhsjWbdRKe7ILK1+yu/lE2rWbmIWPn8qU/5VXf7tPwpV1TEE3GTNdYrmJfvLgBgrOiuANWjQAaMB6pjz71xSnKsMsZQ75THgJDGIZiGERz3kVtDF6zZGhWM4xBxa6Rzd+YAy6lleN7PpavGyy28419QHlOsDQxrHmOolliuzyQSUA81/TYD4VpfF+H3Lua4SouMuVmRYhQTGUE7gRrv4RvAir43s2rHMpGeQRmAI0kENzMgxJ6CtWnxKYtu4Z9qoc9DX2Dzbjn7+6oq8KSTEuNwRpoRIExB+n6qHhVvYi6pPlmA95AirlieGQIyx0I26e6ot8G6kzBXlAM/HWtWGd5HT9++tXWV5k0Pn7CgrfB7PO5M7aqK9bgtvNlBdWGuo39xinmKR0uSVzowjQSV05dVP8AXnDYhLlhyYDKeZWVPw5H3VZvO7Rw/hXY3Pk0fnbJWjhXbfiGCMWsV3yA/wDSuHvPgATmHuVhWmdmvtjtXQFxVprD82Cs1v8ALMvyYedYDety2crkDHdQY+Gv86k7VxxlId7i6jTMD75MzFUK7BoJ232AHcW5eOVvyr3LyxgZ37ffovqvC4tLiB7bK6NqrKQQR5EUrXz32Z4liMLd/sLzqx8bI3iVxMeJOcbSIPnWwdnO2lvEHu7g7q9AldSrTtlaNzB8Jg6GJAmuGq6CSmzOY4+qs09fFM7YBs7h6KyUUUVnq+iiiihCKKK8Zo1NCFzduhVLMQqgEkkwABuSTsKinZsRvKWeS6q9z+Lmifu7nnAlS0fHC+wckd0pm2p/bI2uMOnNR/iOuXK6bGz+0PnXKYh8QwxuMUdyRqR+D+VYZA45lO1sgAKAAAIAGgAGkAchVes9kbSh0L/2Ts7ZACpAb9nOGnJuYEa840qRuY0Ddp+tJPj1jST9KxX/ABHVAWiv3n3917zBj83NB7lG8U7P2Vw57q2qPaUm240KkKVzFt3IUt60yem9JYjhqXVS76odVYL7wGjbz8qf4rFF4tpE3JXUbCPE0dFWT5nKOdPr2FS2iKqTlAVZ1MABdSd66j4SrKl7H8qSRfI38s1g/EFHG6MZAEe9ypfFODiJAJHT9P6O9QWI4cQdB8P/AHWoXcOGGo/r31DcS4CWS5lUlyPCVyhpJGstpoK+hQ4hsNzXG8xla8NYbgrO7GFNgKjIGkhV1ysW1JJ1IPLXenJ4RmkkCWfMQJ2BBUA9QAOm3vrQD2eREU3CshVDMYgtoJO2pP5+dIrw4EBkTw51BbwoCgcBiDmzQQOmo980iXF4IG7UjrDgT6qyzDqyWXZa3fmfeiR7HYrI/dE5s5JXxZmQqozBhqQDBIJ0mRzAq04nh9liGe3bZhADMisdNRBInemGF4fatuHW64AJYJmGXUEbRJGpOpOuu9eYzjAJ0j4n+VfOsYx9j/qpnXPAH723LusNwx0TBG4XtvspG7fnbam4ujrUR6YT+39a5BB2rg5jJM4vkK3201gmuN7Rf2wynwW2gwwBaM4eZ5LEAaFjtyNO0PfXA+GOYEq1xszhTAtQAfVJyHaDtyOtcLbe6CqK5VXEkFQsgiQZYErBMwOWlSLdorS25RSUEqhGUIYOQa5pCEx4oiDO1dJg7Y45GyvdsAZa9Lt4++CzqpjiCxo2kjw/B3GFt3thIN1zmOa4S5PhOgCrrmIHNVp5ew4YQdKOC8eTEKI0fKGKyp8jBUmQDpyOo01FNMVxVmNxV7tIJQM7eLTQsEiImYneAdjXcDEKamjD9vI3tqSTvXP1FFJUusQuL+DKkwJHWmLYRTOnrRPwqV9MLYZnXRwsHoGEBmETmUTm03iPdzgbS3UGoYrKsVgTBIBIGwYAMPJhFa8VexxAvqLjrC5upwWRoLmcbWVev8GEeEknoY1+lNr3AlyZmIB5ydI+HOrceFc5gc5/WmmI4ZZdTbOdx8SfnWkysPErLNDKzpWHfr2KiXsEkxMdOk1FYzBPOUqscj/R/lVvxfZV8uVCxg/tAzGvOab4rgd3wSCDOhjSfPpWvFVsGjlBj3x5nzWfcR4JcuAAQADJBiD/ADFWjsi+GUuuJDgeHJkzgLAgzlMyep6e8VLrwItcyspBO5EkbUjjuzwR4IktCqOZzEDY7gE69BrXtXVMmi2HOtbMW95q6ytdJZuzfu3qc4j2Gw1yzabDICqsX8OrMGBMqx1zAkEA6EArz0m+zdqzew+bubQzFkuBUABKOy7EAgGM2U6ifjSPCrowa4XDOir3qakMCe+gF5UCIJPrA7nprVj7wda+cYlXMYzZDszvvwXb0lMQbkJpbxLYf1yXs+2SS1v+M7un7+4/akSwlwZpgcQKYYXGDDtlJAssYUf3THl/2ifwk+yfBl0mNQOeIXvBJ0PqtN0Z1AU/RRRXQpKKqva7i/iGHXUQGvean1U/xQSfIAbPVmv3giszGFUFiegAk/SsiucUd2a4dDcYuRoYnYT+6sL7lFZGLVDooNlmrsu7etTDKTnElzoPYU/946ba++vPvE+z9arzYtiIn8qT7w9T8zXCilC6gUTd6sn3iZ2FcrxBp1g1C2ccRvqKfW7obYzUXQhu5LdThuoUrbxgt4i3cjOoDIYy5lNxrag6sJHUfHpVp8LiQfrWeYzKVKsYkfGRqCPMET8KkOzvaJ2z2njONVMQGXQTEkSDuPMda0KTEaqhj/SsQNx+/qsKvwps31kK6teVRvpSV3idpFLMwAAkk8h86zji3Emu3GU+pbaApggsCykkazGwnnNRmLtkqO7VA07gBTtEyOh1gyDFWxiVdJbakA7B+br2PAm7G2Artje0RuupVWVFhgGyjMxmCQJIgRAkanUaCml/jLTqwHkTP51WruKC+s0e810TNUJ2vnftym5W5BhsUIsFNHHT+3/m/wB64OIBPrAn31D0UrkArXN2jRTYroXCNiR8ah7WIZTv86cm+z5VXw5pzN7KiJyidWkgDpqffAxEJMsZYLnNS2FfE3MOyW0Bt3XaHbSVJWTGcErq3iG4G2sl9iOH3raFkyPEeBQykgcllyAY2Fe2McERUVgFQAKOgAga86kcPjdDmOo+vurPmmffIZcPf4WA5kjCXDeqg+O8BFtu7Y5hoseuoLBkiSSoBnQ6CpPA9pGtI+TKVUu2XK0rpnIjMOWvLent+0huFwihts0DN896bYvC29Xa2jGN2VSTpoJI+FW4asscHMuCmvjZKPqYFZbGLlVa4uVoBYTMMQJE89dKbcK4YbTu+cMjAKoAOgV7jDXMZgPl0A9Wq3wjtQcRbOcQ6HxACJ9wJkRqCDzBpguIxGFe4MMyvaclsja5WOpg5huda0Y6+pddlQbubm08D28Ooqj8tIvsC19RxWh3TmUjqI91Vk4y5hEJVfSFB8RB8Sc9YB0+NQ6dubhAPckGCDqszOxBOhB0p3hOO51LLz8ufMMD8orSo8dqaVrWTRhzP3C+p7c7KpU/DxndyocWvHRPrxCa4ztnfaWVUCR1BI/y1Idm+MG8xUw08unwpC5jbCFrl20umpYFo0/dBj6VM8Mx1jMCqqCdVK66fPausd8U4ZyQayNzb9WnbYnyXLSfDOIiXbkcDY8SbjfkQpNeEIVKkaMCCPeCNDy3qvnCvaHhAF604bL4FW4suEIOgBKEqW8M5WldolbvHESQWj5frVZx/aUXbpdNEVAoJWC8w8gE+qBoNNczfHjqjH56sfpgtPHd1g8QfHwXU0WDiOzGty95pfifFbt0t4SvdO/dEhBLBYVixuTlBIaANcop9c43uJ+Q/IzVYbijdPmTTe/xbLEkLP8AXOsd8T5g1rv26Lp4sLDMyrMeLtyn5muLnEiwhlkEQZM6HlryqpvxVSZNwfOK7t4jMJVpHkTXnMwM7K2KJi0nslxcupsv61sAoSZLW9hrzZT4T/hJ1arFWRcJ4qbF63cnRW8f8DeFvgAc0dUFa7Xe4ZUGaAbWoyPquVxGk5tLYaHMKtfaJj+64fdg6vltj/GwU/5M1Y6nFHBkmfLT+QrTPteuf/S2R1vifhau1lFU8Ss6QAjctzBGWgLuJUkONHmo+tOrXFEI1OXyP+1QdFZJgYVuXVi9MT2htm+HWk24og2M77eQqCApazg3bZdvh+dQ5Bg1KLp7c437K/M/pTa1xN1u94rQ2nWIDTBEiRuNetK2+DsRqQD03/I0WuDsRqQp6b/ka9HIgEKLm7QsV3iuLrdJZreVmAzFWaGeAAxQTzAny60wuwIyzBGb1pHiJ8gRsd6Xu8McTpIHOR+UzTRsAZ5jNEakcztrAkk6b0yMMA+kpGxyWbdEqmNhChgg9TsfKuEukGQdqs1/AW1GRVGWII9/nUVieBga2oXbwn1TrvMEgx+QpTJ43brXTQXWuuBxlp2EaadKdrxZCY20mf5e+oV0KsymJUwYM7gHoOvSvKmYWFTDrqyWsSrTlMxvSWHxwN0ZG1yH8x1qAoViGDKYKmRpPIiD5a1DmwzzXjswrmvETGwNL2eMFeo6xH86qq8dP93rz8Ua+XhMj9aUwnGSTDrl6FSWHLfTSqjqM2zCWWxOGYVnXjrzroP68q44xxkhSZ1AkdJ6fH+dR9I4nDl4gxBBPnGtJbDHtA2XvN4wbgLnD22t3Fvai0RLnNyIZmhY11yn4GPNfH8azKRb0BIBefFlJAkLuN4199L8R4wq2QuWI0/n12mqm2ONwzACwAIkTuSY6HT8NWoojKdtw0SeT+rPLqUtiMcttctuNPDGukT89abcGxZS4ddH3MftSAPKDMajpTCj/wB9Ntd6tiJuyW8VYcLjJSF3i2e5nYE5SVAMQAJ+pYAz0Ar3hnHGssQdUZgd4Ckkg6chqDp0NRdpCJkkySdSTv7/AD5UXdo6kDn/AC18vjuN6kYWEbNskotGxcjNWTF4pbhF3wkEqhBGu5EieYJgrTMcaE+r4Y06/pFQ9vQb6QGmSBqCskbZoBE+VKXFICkjR9pkE89BEREHcb+VLFO0ZFETmtF+Kc3eIuSYYwZ0gbH4U2muFUyf1J5k/DQgfCuqcGhuicDdFezXlFSXqVt4lgCAdDvsfLnW79k+Id/grFw7m2ob+JRlb/MDWB1sv2X3SeHoPZe6B/5Gb82NaWGmz3DiFgY4y8bXcDbxH8Jh9r8+jWenf6/+K7WU1sn2o4PPgGYf/buW3+E92fo5rG6jiAtLfqTcFdenI4E/hFFFFZ62l3avFTIJHuMVOYTHi5PI9CRr7qgKWwjQ66SZ0ExrSZYw4X3r0KxUUCis5TRRbnvLcCfETM88jACNzMnXlHnXSLPkOtLNw8xJ5EbbjzB5EVEuAyKTNm0jemDu4EHLnB8S76TyE7xrXqHODI0J8OkHlrrsc38qkjwu3iULJcy4kaMpIBcgBpABggjXbkdBBqJGNCnLc8DjQgg/nGlTa4P01GvvhwKjDO2UZajUJPHcKFyDJDAABvcZ168/mag7yPbIVwOQkHroCRH5Vaqg+NgG4v7ok+/SJ+Goq3TyEnZOik8WzCaATtT/AAvCSwltNNP9/wBKV4RhhGc6mYHlUnXksxB2WpgCi/uT9/8Ay/70zxmBZIOhAII6GOo5CrBR3ObTLm+E0ttQ4HNeOaCM0nh74dQw5gHeY8vhtTlIKESwJIPh3gaxtt5UxwHEkNrUqCxzdImDAnWPOn3pYZRlA/iEa/KkSNINrb0vN7ACFXu0GU3Etg+FbYmfWbXnp5a+8UzpXieIRrsqdg2byIKj+VJm2w9YRIBA5wc0SPh9a1IxZgCi2wNl5RRXVu0W2BPuE1JNXNBFLeiP7DfI13a4e7H1SPfIrzbaN6LJlevFioYkkqVnQyAZU7TmgsDuNAacXcdccrnykLqQJ8R01III68jvXtzCssypgbmDHzpImBPIV79J0CVye665YEg9SPrSmGtKwYG4EcGQGIC5TruRmOgYTPIVGtxdCYBYCdTA2g7b845V56YHUgakEkggeqJMxtER0500xOtwUHuGov6p+rbjSQYMEEe8EbgiuqDqZ5ned6KWntvbNFbJ9ls/d6z/AHl2Pxn+c1jdbl2Cwht8Pw4O7J3n/kZrv/yrSw4fWT1LDxx1oWt6/wAH1UrxbAC/Yu2jtcRk92YET8N6xJOEKIDA5hIcajxAwRvoQQRW8Vnva/gATEd4JCXtdNhdA8Q/xAZh5h/Kp4vG4xco39uvYs/B6oRSFjtHfdUocJSB15nXX4TXL8IWDGhnQ7wOm+tWP0NOn5/rXvoaez+f61yPOjxK6jlm8FWV4KObE6dPrvTjDYBUgjUxv/tyqe9DT2fz/WuLmAU7af150GqLsiV6JmqNop/92jqfpXo4cOpqHKtUuWYmKbxMa1M0lbwyrsNaVpMj9rRV5ZA/RGFXLfsuNALgDdPErICfiw+dVntRcVsa3MZgDED8vfU9ilh7JiT3gyiJ3VxPlAkz+7UZirAF135mB7v6/lTqchr9s8LeaXTtvK53Uub7MihgJJbKs7T5+VNTw7MZds0kmIgSYGkGdAAPhTnCYBruW6YCwDbEzEiST58vL41Ipw7TU6+VNMgjyvmrIkaTtE9ij7dsKAAIArqpD7tHU/Sj7tHU/Sl8q1T5Zij6lcNbhRpBjX6/rXlrBKPM9aXpMkm1kEiWUOyCpHEMHkYwDCsU1mdCcvLYplg86kRbYYUMoBkBQJjVtPzNSXEuHs7yEUgrlOsHeemorhOHu0ZwAFMqJkA7T5nU8tB76vGcOa25QyT6QN/vNVu3wl1VAF9mQOUEEzyk609fhZdpMLMk8zqzETyOhA3qeThxnUiPL/1Sn3cOp+leOrLpm1GDqoO3wpBlO5G/n8Jp0lkCYETqakvu0dT9K7TAKN9f68qS6ovqVLlmBRtKLYYiQCRUpZwoB8K6mnHobez+VJdOAluqQFXsWuRGZl0AJ18hNUbF4G7cJLMsSYGoAn4VpvFcGzW3QAZiCADtJ61DJ2dMgd2qjmcxbQDkJEmY51fpKtsYLjqo8q13SVGHBmgywnlEma44TalzOwBn46QfrV3x/BAkaAqxC5gCCGJgaFiI5T503XgpU9ST4FGsx7UDQaiTsK0BXBzT1qYkYc7pvgOEakMdiDAGkNrG+hG3yPOn68KTWROvU6DpvUjh+FMAZIJJknbXbbWNAB8KdDAKIk/ymsuSqJOqk17GtUDY7Od46W1YzcYINPaME78hJ9wNbtatBVCgQAAAOgGgql9ieBg3WxBHhSUtfxGQ7D3CUnqX6Vd667C43Nh236uz7ty5LFqkTTbLdG/feim3EMAt621tx4WHLQggyCDyIIBB6inNFaZAIsVkA2Wf3OFd25t3Cc41BGgdZgMunzH7J02glYYRfZFW7ifC1vqA2jKZRhEqdpE7iNCDoRUEMOFfJdGV9xHqOBzSZ+KnUeYgngMZwx9KTLFcs/8APb1cD49ezDXFws85pglhQZAg0plqY9DHsD5UomDjYAfSuda2V/RYT3JhqQoD0MGPD5V56EvsfQ1Y/Rj/AEa4No9DXrm1DOkwjxXnOz7KgBgBE5NKUFojlvNTfdnoaCh6GlF0m9p815zknVVjiVnw541t+MHbRdWHxXMPjUfxrhGfE2xvbPjJnRsuWB56sG+Hvq5XrCupVgCCCCD0Ig/SoXE4C5nTwG4LZbKc49R5BBzH11EANrInYmnQVFjw1+3r6r1tS5rr9ySbhqwIUrHQUta4XI0SffU8lg7RThcMKdDBUz9EWHErx1aQLKAtcJjUAKf66Ur93N1H1qd7sdBR3Y6CrvyeodntDwKrmtN81BfdzdR9aPu5uo+tTuQdBQEHQVMYHUnQ+RUDXW1Krb8AnoPdP6V19xjov1qyTRTXYRI3pPI/4/ypivedCq4OBjmB9a9fgazoBHnVioqHyp3+p5fyveeycVW/uMdF+tK/dzdR9anzXPdDoKU/CpP2vv2hHPHnVQX3c3UfWuDgn6fUVO+jDzrruBEUhuGVO8he87Kr/oT9PqP1ri5YYbj+f5VYGww5GufRfOlGhqwbbN+8eqkKviq5dw4YQy5h0IkU1+6kB8Khf4QB/KrWcMabthl5qPlVd/LQ9NpCcyq4Kq8Qt5AuS27kz6um3tNBiTp032ik8B2YOJdVuRnUy7IWy20JDACdGc5REgdSIADWXue9Y27SrI0e4VBVPL95/wB3luY0BneH8PSymRBpuSdSzHdmPMn+tAK6nBMOkntNKLN3cXfx91XnrXW2WlKYbDLbRUQQqgBQOQGgpWiiu4WUiiiihCKRxeDS6uV1kaHmCCNQQRqrA6gjUUtRRqhQ7G5Y0eblvlcAll/7ijcfvqPeBElzbvBgCpBBEggyCOoI3FP6jr/CBJa03dMTJgSjHqyaa+alW86rikgBzaoSbZ6JSmajNTRsU6f9W2QPbSXT4wMy/EQOppPFcQYIr2bYvrPiyOuaOqT4XM8iy/HanGlgd+0KntytNiSpDNXs1W8FxjEXHAfu7BZfBbZXa4WBM6sEDDLBhRI5+Tlr2JB1I+Fv/wDuq4wyN5yFh2+/uvJa/kekfI/hTWlGlQV+45K57zqoMkImQtoRBbMdJIOnSmj8TUkrbxLoTKySH300DeqwOoPzBoOCtcCWNPvuKUcYiaQHPHmpQ9ok9IFka6lWcEZVuDZD+8fFoNZUiN4kyao4wiW3u3GS9iH18TrbRG0PrOmjW4y+spAKTAM1O4TjFuzhx3l63cdFM5LisSBMAZmBY5YGupjmasMp4osg0X8/NNMrpMwcvJTdeVCW+19hlcgmViFlczk6BUCk5iTpA6jrSPFeJXwknJbEDMEYu5MgwGKqF0kTB30q2xpcdlqqzSthaXyGwViiiKzK7xl2J/slljJZwHOwG7TpA2pli8ZdXUG3H/aTT/LtWk3DJjqQO/0WZ83gvYA+XqtaimbcYsiZvWxEg+NdCN+fKspt9o2BhlQ66nuU/wBNPk7RlSSvhkKCQFXRRCjQbAaAcqmcIm32Q/FWt0YT4LRPvy3po4nUSpB+R1pXC8Ut3M+Vo7v1wfCV0zSQdhHPbQ9DWeYbjllfG5zsDPrSfzpPivbJLpkLbmAAxVSYEkCSOpJ+JqHyd+19A7TZLixhz77bD1W/laH992phWzxuU8QE+Y0ny93UUffSdH/Cay4cYuHUsWnqTXdrjDAyf6+dMOCDU2uOpLdjMwJ2WZdq08cZTo/4TXTcXUbq4/wGs6GPuOZYjTof00pwmNa2DcaMvN3aFGsbk9dPpVeTB4rEut4D7rxuPTdENz7Ver3H7SLmbOqyFkoYliFH1NOMPxK25ypcRiBMKysY2mAdpqqWRfgMz90h2Z4RfgD42PQQJ60+t9n2vMGK54jx3E7oGCSJWTdcAkkKSi6nUzWM/DqaI5Z+K36WrqqgfWzZ98PVWG/iVRSzEKo3JMDpTdbNy/7Vq1+G6/u52l9/j/giS5wvCVUh3JuXBszRC/wKNE9+/Umn9INJBcHZWqzbA+opPD4ZbahEUKq6AAQBSlFFWVJFFFFCEUliMUtsS7BRtr8T+QNVb7R+1F7A2Lb2AhZ7mU5lLCMrNyI1kVmfE/taxjIc1rDvGwNpjzH7/kD8BVmKlklF2qyylkfGZBoFuxxC5M8jLGaeURM+6K8w2KW4uZGDDaRXzy3238QK5DZwxWIymy5EDYQXr2x9tePRcq2cMq9BZeNf/wAlXmYPUu0t4qlygX0JYxiOWCsCVMMByOog/I14caned3mGciQvONdfdofka+fsP9s+OUkrZw4J3ItPr/8AsqR4T9qmLuMbjWsOHXQMLTA65if2/M/M052AVYbtHZt2pclSyMbRW44jFohUOwGY5VnmenvqO4xwPCuDcvW0BG9yMrAebLrHv0rMh9omJuOM6WDoRPdttvHr6iQN6e3+3uIeA4ssJG6HqP3qruwmobw8VSfilOMjfwVuXsNh3tj+2xDWzqB3pyxvooED5U44fwC2UHdYnEFAIH9oG097KTVZTtjeChQbWURAyiBGo/a61KcO44y21ym2sqpIC6TlA69AB8KW+nqGakKl8zoHDon/AKqRXgNq4xT0m8zLuM6yOXsf1Ne/8LWgwXvr2YgkDMswIBPqdSPnSHDsbqzA21acshVGgC+fu+Qp1bxQNzMXSQuhhZ1069BSS+Zv7lYYKCWx5MZ/7UNwG3bKzfuqWOVfEmp6epSt7gwVSzYm8ANSSy/6K9vYgEpNxDDaSFMGCZHnpXuNxANtwbikZTocsHT31Rnr+RdZ5PFXoqOncPoYB3Li72aU6m9f/Ev+imWH7LYe8My3rjidSHUiYB9noR86ejiJGguLHuWonDcXNsFUa2ok6BVG3h69APlWUz4ogPRc7wTxg8Dz/lt8ErZ7HYVmZVuXCy+sAyyNSNfB5GvLnZDChxbN24HbVVLLJ93g1/8AXWo9+0bpdYqbUmJbKJMgE/te75DpTPG9q7odXi0W6lJIjaPF+8fnVlvxGx2j3eBVhvw7G7SNnkpvG9icIoHeXLgBMCWUa9PU3rjE/Z5g1Us7XAo3JZYHv8NVrivbi+UJZbLRoAUP7RAOz9Kj8T9puLdGVksspBkG20HyPj1HlVlmOlw+l7vNN/w2G/02eSuH/L3AZO8zPk9rMsbx7HWu7HYLBOYV7h0B0YRB21yRWZH7Xsbkyd1h8ns900bz7fWkbf2y45D4bWHEaaWn2kn+811JM+dW/mcx/qO8SovwAN1Y3yWt/wDLnDRGa7H8Q/015/y2wvW7+If6abfZb2uv8Qw925iAgZLuQZFKiMitsSdZJq6UwVs5F9s+KoPw6nY4tMbfBVUfZzhhs138Y/00o3YCwRlL3iukqXEEDkfDVmoodVzOyLz4qIoaYG/Jt8FH8N4BYw//AErSoTu0Sx97mWPzqQooqsrQFtEUUUUL1FFFFCEUUUUIRRFR3G7jBVyXFtkuBLGAZVgBsZ8ZUxpMHUUw4bxG5n/tcTh2WCYVxPKI8IkabzqSdqEKfiiKrRxF1i2XF2WDZu68aqRmLkSApziIA8lnU611fuXlJHpSIwJJDCFiDlXMy6nxpJEEQpjfMIVjiiKrN/FXIUem2EkRq6mTo2YbRIGi7AOddBSl/F3Q8pisOQxUBWYTqqqIIGpLHoNxvtQhWOKIqrPxDEiIxGHYr64UEyxDkLoNF8EkzIAY9KVt4y8MwuYvDRDAEMAQZEEjTkGkT+oEKxxRFVl8bfDqi4rDtJIklZ020HONT1nSIkvBibgVhcv21YtbZWBEBDEiSgENkuQfPfShCmooiq3hsTdUobmMsZdyCy6rEaaA7xz3k9ABXvkkjGWiq+FtVkNlgk+GAczJpoNfMChCskURVbxOOuFgbWJtBWgqznwspURHgChv2vWMggxEV4cXiJj0rDbQPEJk7E+H+HQe0eogQrLFEVV7vEMSLuQ38OsDXMYn1DEROmaekOgEkFql+H8UXu4uXbb3FXM/dnNpJggDU6RyoQpGKIpivHbB2uqZj67fDnPTXbWn9CF5FEV7RQhEURRRQhFFFFCEUUUUIRRRRQhFFFFCEUUUUIRRRRQhIYvApdGW4gcdCJ3BEjoYJ186bP2fw5mbKeIknTcnc/GpCihCYWuBWF9W2oiI30gg6a6GVX8K9BXuN4JZvT3lsNPWemWR0MQJHQU+ooQo4dnsPqe6WTEnUkwSdTOupJ95NdJwGwDmFpQZDSBGqkMD8xNP6KEJkeC2cpXu1gmSNdYBX5ZTljpptSB7M4fwxaAymQBIG4Oo6SqmP3F6CpSihCi17NYcBgLQGeZ355ZiToTlU6blR0py/CbRiUBgACZOgJI+UmOkmN6d0UIUd/w9h/7lNsu3LLlj8Mj4murXArKzltgBgoIExCksI6a0/ooQmT8GskAG2pAGUCNAAuTQber4Z3jSkbXZywpJFsSTOpJA0K6CYAhm/G3tGZOihCYYngVi5q9pWJEEmSSIiCZk6fOu/ui1r4B4gQd9jJI30BJO3U08ooQmQ4LZme7WZmdd9/8Ab3abU9oooQiiiihCKKKKEIooooQiiiihCKKKKEIooooQiiiihCKKKKEL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grpSp>
        <p:nvGrpSpPr>
          <p:cNvPr id="8203" name="Gruppo 16"/>
          <p:cNvGrpSpPr>
            <a:grpSpLocks/>
          </p:cNvGrpSpPr>
          <p:nvPr/>
        </p:nvGrpSpPr>
        <p:grpSpPr bwMode="auto">
          <a:xfrm>
            <a:off x="357188" y="642938"/>
            <a:ext cx="4214812" cy="2500312"/>
            <a:chOff x="500034" y="642918"/>
            <a:chExt cx="4643438" cy="3143232"/>
          </a:xfrm>
        </p:grpSpPr>
        <p:pic>
          <p:nvPicPr>
            <p:cNvPr id="8208" name="Picture 16" descr="Global average SST in 200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0034" y="642918"/>
              <a:ext cx="4643438" cy="3143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09" name="CasellaDiTesto 15"/>
            <p:cNvSpPr txBox="1">
              <a:spLocks noChangeArrowheads="1"/>
            </p:cNvSpPr>
            <p:nvPr/>
          </p:nvSpPr>
          <p:spPr bwMode="auto">
            <a:xfrm>
              <a:off x="1285820" y="3071770"/>
              <a:ext cx="2928958" cy="24622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it-IT" sz="1000" b="1"/>
                <a:t>Temperatura superficiale degli oceani (°C)</a:t>
              </a:r>
            </a:p>
          </p:txBody>
        </p:sp>
      </p:grpSp>
      <p:grpSp>
        <p:nvGrpSpPr>
          <p:cNvPr id="8204" name="Gruppo 19"/>
          <p:cNvGrpSpPr>
            <a:grpSpLocks/>
          </p:cNvGrpSpPr>
          <p:nvPr/>
        </p:nvGrpSpPr>
        <p:grpSpPr bwMode="auto">
          <a:xfrm>
            <a:off x="4959350" y="642938"/>
            <a:ext cx="3756025" cy="2500312"/>
            <a:chOff x="3000364" y="214290"/>
            <a:chExt cx="4391336" cy="3143272"/>
          </a:xfrm>
        </p:grpSpPr>
        <p:pic>
          <p:nvPicPr>
            <p:cNvPr id="8206" name="Picture 18" descr="Earth surface air temperatures present d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00364" y="214290"/>
              <a:ext cx="4391336" cy="3143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07" name="CasellaDiTesto 17"/>
            <p:cNvSpPr txBox="1">
              <a:spLocks noChangeArrowheads="1"/>
            </p:cNvSpPr>
            <p:nvPr/>
          </p:nvSpPr>
          <p:spPr bwMode="auto">
            <a:xfrm>
              <a:off x="3786182" y="2620697"/>
              <a:ext cx="2928958" cy="23083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it-IT" sz="900" b="1"/>
                <a:t>Temperatura media dell’aria(°C)</a:t>
              </a:r>
            </a:p>
          </p:txBody>
        </p:sp>
      </p:grpSp>
      <p:sp>
        <p:nvSpPr>
          <p:cNvPr id="8205" name="Rettangolo 14"/>
          <p:cNvSpPr>
            <a:spLocks noChangeArrowheads="1"/>
          </p:cNvSpPr>
          <p:nvPr/>
        </p:nvSpPr>
        <p:spPr bwMode="auto">
          <a:xfrm>
            <a:off x="214313" y="71438"/>
            <a:ext cx="3127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800" b="1" u="sng">
                <a:solidFill>
                  <a:schemeClr val="tx2"/>
                </a:solidFill>
                <a:latin typeface="Comic Sans MS" pitchFamily="66" charset="0"/>
              </a:rPr>
              <a:t>TEMPERATURA:</a:t>
            </a:r>
            <a:endParaRPr lang="it-IT" sz="2800">
              <a:solidFill>
                <a:schemeClr val="tx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 autoUpdateAnimBg="0"/>
      <p:bldP spid="15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C:\Documents and Settings\Administrator\Desktop\Scan1.jpg"/>
          <p:cNvPicPr>
            <a:picLocks noChangeAspect="1" noChangeArrowheads="1"/>
          </p:cNvPicPr>
          <p:nvPr/>
        </p:nvPicPr>
        <p:blipFill>
          <a:blip r:embed="rId2" cstate="print"/>
          <a:srcRect l="28761" t="12683" r="19069" b="41240"/>
          <a:stretch>
            <a:fillRect/>
          </a:stretch>
        </p:blipFill>
        <p:spPr bwMode="auto">
          <a:xfrm>
            <a:off x="1643063" y="3500438"/>
            <a:ext cx="5111750" cy="328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tangolo 5"/>
          <p:cNvSpPr/>
          <p:nvPr/>
        </p:nvSpPr>
        <p:spPr>
          <a:xfrm>
            <a:off x="857250" y="428625"/>
            <a:ext cx="1785938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TERMOCLINO STAGIONALE</a:t>
            </a:r>
          </a:p>
        </p:txBody>
      </p:sp>
      <p:sp>
        <p:nvSpPr>
          <p:cNvPr id="7" name="Rettangolo 6"/>
          <p:cNvSpPr/>
          <p:nvPr/>
        </p:nvSpPr>
        <p:spPr>
          <a:xfrm>
            <a:off x="5940425" y="404813"/>
            <a:ext cx="1785938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TERMOCLINO PERMANENTE</a:t>
            </a:r>
          </a:p>
        </p:txBody>
      </p:sp>
      <p:sp>
        <p:nvSpPr>
          <p:cNvPr id="8" name="Freccia in giù 7"/>
          <p:cNvSpPr/>
          <p:nvPr/>
        </p:nvSpPr>
        <p:spPr>
          <a:xfrm>
            <a:off x="1643063" y="1000125"/>
            <a:ext cx="215900" cy="7921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22" name="CasellaDiTesto 8"/>
          <p:cNvSpPr txBox="1">
            <a:spLocks noChangeArrowheads="1"/>
          </p:cNvSpPr>
          <p:nvPr/>
        </p:nvSpPr>
        <p:spPr bwMode="auto">
          <a:xfrm>
            <a:off x="0" y="1857375"/>
            <a:ext cx="3587750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>
                <a:solidFill>
                  <a:schemeClr val="bg1"/>
                </a:solidFill>
                <a:latin typeface="Comic Sans MS" pitchFamily="66" charset="0"/>
              </a:rPr>
              <a:t>Dipende dalle latitudini e </a:t>
            </a:r>
          </a:p>
          <a:p>
            <a:pPr algn="ctr"/>
            <a:r>
              <a:rPr lang="en-US" sz="2000">
                <a:solidFill>
                  <a:schemeClr val="bg1"/>
                </a:solidFill>
                <a:latin typeface="Comic Sans MS" pitchFamily="66" charset="0"/>
              </a:rPr>
              <a:t>varia col passare delle</a:t>
            </a:r>
          </a:p>
          <a:p>
            <a:pPr algn="ctr"/>
            <a:r>
              <a:rPr lang="en-US" sz="2000">
                <a:solidFill>
                  <a:schemeClr val="bg1"/>
                </a:solidFill>
                <a:latin typeface="Comic Sans MS" pitchFamily="66" charset="0"/>
              </a:rPr>
              <a:t>stagioni. Non si estende mai </a:t>
            </a:r>
          </a:p>
          <a:p>
            <a:pPr algn="ctr"/>
            <a:r>
              <a:rPr lang="en-US" sz="2000">
                <a:solidFill>
                  <a:schemeClr val="bg1"/>
                </a:solidFill>
                <a:latin typeface="Comic Sans MS" pitchFamily="66" charset="0"/>
              </a:rPr>
              <a:t>oltre i 400m di profondità</a:t>
            </a:r>
          </a:p>
        </p:txBody>
      </p:sp>
      <p:sp>
        <p:nvSpPr>
          <p:cNvPr id="10" name="Freccia in giù 9"/>
          <p:cNvSpPr/>
          <p:nvPr/>
        </p:nvSpPr>
        <p:spPr>
          <a:xfrm>
            <a:off x="6659563" y="976313"/>
            <a:ext cx="215900" cy="8683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24" name="CasellaDiTesto 10"/>
          <p:cNvSpPr txBox="1">
            <a:spLocks noChangeArrowheads="1"/>
          </p:cNvSpPr>
          <p:nvPr/>
        </p:nvSpPr>
        <p:spPr bwMode="auto">
          <a:xfrm>
            <a:off x="4513263" y="2000250"/>
            <a:ext cx="4630737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>
                <a:solidFill>
                  <a:schemeClr val="bg1"/>
                </a:solidFill>
                <a:latin typeface="Comic Sans MS" pitchFamily="66" charset="0"/>
              </a:rPr>
              <a:t>Separazione tra le acque superficiali </a:t>
            </a:r>
          </a:p>
          <a:p>
            <a:pPr algn="ctr"/>
            <a:r>
              <a:rPr lang="en-US" sz="2000">
                <a:solidFill>
                  <a:schemeClr val="bg1"/>
                </a:solidFill>
                <a:latin typeface="Comic Sans MS" pitchFamily="66" charset="0"/>
              </a:rPr>
              <a:t>e quelle intermedie e profonde. Non</a:t>
            </a:r>
          </a:p>
          <a:p>
            <a:pPr algn="ctr"/>
            <a:r>
              <a:rPr lang="en-US" sz="2000">
                <a:solidFill>
                  <a:schemeClr val="bg1"/>
                </a:solidFill>
                <a:latin typeface="Comic Sans MS" pitchFamily="66" charset="0"/>
              </a:rPr>
              <a:t>risentono delle variazioni climatiche</a:t>
            </a:r>
          </a:p>
        </p:txBody>
      </p:sp>
      <p:sp>
        <p:nvSpPr>
          <p:cNvPr id="9225" name="CasellaDiTesto 11"/>
          <p:cNvSpPr txBox="1">
            <a:spLocks noChangeArrowheads="1"/>
          </p:cNvSpPr>
          <p:nvPr/>
        </p:nvSpPr>
        <p:spPr bwMode="auto">
          <a:xfrm>
            <a:off x="6858000" y="3786188"/>
            <a:ext cx="2135188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>
                <a:solidFill>
                  <a:schemeClr val="bg1"/>
                </a:solidFill>
                <a:latin typeface="Comic Sans MS" pitchFamily="66" charset="0"/>
              </a:rPr>
              <a:t>Il gradiete termico che si crea tra le diverse  masse d’acqua è uno dei motori della circolazione globale.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ttangolo 14"/>
          <p:cNvSpPr>
            <a:spLocks noChangeArrowheads="1"/>
          </p:cNvSpPr>
          <p:nvPr/>
        </p:nvSpPr>
        <p:spPr bwMode="auto">
          <a:xfrm>
            <a:off x="142875" y="142875"/>
            <a:ext cx="23256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800" b="1" u="sng">
                <a:solidFill>
                  <a:schemeClr val="tx2"/>
                </a:solidFill>
                <a:latin typeface="Comic Sans MS" pitchFamily="66" charset="0"/>
              </a:rPr>
              <a:t>SALINITA’:</a:t>
            </a:r>
            <a:endParaRPr lang="it-IT" sz="280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0243" name="Rettangolo 15"/>
          <p:cNvSpPr>
            <a:spLocks noChangeArrowheads="1"/>
          </p:cNvSpPr>
          <p:nvPr/>
        </p:nvSpPr>
        <p:spPr bwMode="auto">
          <a:xfrm>
            <a:off x="-1588" y="646113"/>
            <a:ext cx="43576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u="sng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Sali disciolti in acqua come ioni liberi:</a:t>
            </a:r>
          </a:p>
        </p:txBody>
      </p:sp>
      <p:sp>
        <p:nvSpPr>
          <p:cNvPr id="10244" name="Rettangolo 15"/>
          <p:cNvSpPr>
            <a:spLocks noChangeArrowheads="1"/>
          </p:cNvSpPr>
          <p:nvPr/>
        </p:nvSpPr>
        <p:spPr bwMode="auto">
          <a:xfrm>
            <a:off x="71438" y="1087438"/>
            <a:ext cx="4140200" cy="147796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solidFill>
                  <a:schemeClr val="tx2"/>
                </a:solidFill>
                <a:latin typeface="Comic Sans MS" pitchFamily="66" charset="0"/>
                <a:sym typeface="Wingdings" pitchFamily="2" charset="2"/>
              </a:rPr>
              <a:t> Cationi			Anioni</a:t>
            </a:r>
          </a:p>
          <a:p>
            <a:r>
              <a:rPr lang="it-IT">
                <a:solidFill>
                  <a:schemeClr val="tx2"/>
                </a:solidFill>
                <a:latin typeface="Comic Sans MS" pitchFamily="66" charset="0"/>
                <a:sym typeface="Wingdings" pitchFamily="2" charset="2"/>
              </a:rPr>
              <a:t>Na</a:t>
            </a:r>
            <a:r>
              <a:rPr lang="it-IT" baseline="30000">
                <a:solidFill>
                  <a:schemeClr val="tx2"/>
                </a:solidFill>
                <a:latin typeface="Comic Sans MS" pitchFamily="66" charset="0"/>
                <a:sym typeface="Wingdings" pitchFamily="2" charset="2"/>
              </a:rPr>
              <a:t>++</a:t>
            </a:r>
            <a:r>
              <a:rPr lang="it-IT">
                <a:solidFill>
                  <a:schemeClr val="tx2"/>
                </a:solidFill>
                <a:latin typeface="Comic Sans MS" pitchFamily="66" charset="0"/>
                <a:sym typeface="Wingdings" pitchFamily="2" charset="2"/>
              </a:rPr>
              <a:t> (30.61%)	          Cl</a:t>
            </a:r>
            <a:r>
              <a:rPr lang="it-IT" baseline="30000">
                <a:solidFill>
                  <a:schemeClr val="tx2"/>
                </a:solidFill>
                <a:latin typeface="Comic Sans MS" pitchFamily="66" charset="0"/>
                <a:sym typeface="Wingdings" pitchFamily="2" charset="2"/>
              </a:rPr>
              <a:t>–</a:t>
            </a:r>
            <a:r>
              <a:rPr lang="it-IT">
                <a:solidFill>
                  <a:schemeClr val="tx2"/>
                </a:solidFill>
                <a:latin typeface="Comic Sans MS" pitchFamily="66" charset="0"/>
                <a:sym typeface="Wingdings" pitchFamily="2" charset="2"/>
              </a:rPr>
              <a:t>(55.04%)</a:t>
            </a:r>
          </a:p>
          <a:p>
            <a:r>
              <a:rPr lang="it-IT">
                <a:solidFill>
                  <a:schemeClr val="tx2"/>
                </a:solidFill>
                <a:latin typeface="Comic Sans MS" pitchFamily="66" charset="0"/>
                <a:sym typeface="Wingdings" pitchFamily="2" charset="2"/>
              </a:rPr>
              <a:t>Mg</a:t>
            </a:r>
            <a:r>
              <a:rPr lang="it-IT" baseline="30000">
                <a:solidFill>
                  <a:schemeClr val="tx2"/>
                </a:solidFill>
                <a:latin typeface="Comic Sans MS" pitchFamily="66" charset="0"/>
                <a:sym typeface="Wingdings" pitchFamily="2" charset="2"/>
              </a:rPr>
              <a:t>++</a:t>
            </a:r>
            <a:r>
              <a:rPr lang="it-IT">
                <a:solidFill>
                  <a:schemeClr val="tx2"/>
                </a:solidFill>
                <a:latin typeface="Comic Sans MS" pitchFamily="66" charset="0"/>
                <a:sym typeface="Wingdings" pitchFamily="2" charset="2"/>
              </a:rPr>
              <a:t> (3.69%)	        SO4</a:t>
            </a:r>
            <a:r>
              <a:rPr lang="it-IT" baseline="30000">
                <a:solidFill>
                  <a:schemeClr val="tx2"/>
                </a:solidFill>
                <a:latin typeface="Comic Sans MS" pitchFamily="66" charset="0"/>
                <a:sym typeface="Wingdings" pitchFamily="2" charset="2"/>
              </a:rPr>
              <a:t>=</a:t>
            </a:r>
            <a:r>
              <a:rPr lang="it-IT">
                <a:solidFill>
                  <a:schemeClr val="tx2"/>
                </a:solidFill>
                <a:latin typeface="Comic Sans MS" pitchFamily="66" charset="0"/>
                <a:sym typeface="Wingdings" pitchFamily="2" charset="2"/>
              </a:rPr>
              <a:t> (7.68%)</a:t>
            </a:r>
          </a:p>
          <a:p>
            <a:r>
              <a:rPr lang="it-IT">
                <a:solidFill>
                  <a:schemeClr val="tx2"/>
                </a:solidFill>
                <a:latin typeface="Comic Sans MS" pitchFamily="66" charset="0"/>
                <a:sym typeface="Wingdings" pitchFamily="2" charset="2"/>
              </a:rPr>
              <a:t>Ca </a:t>
            </a:r>
            <a:r>
              <a:rPr lang="it-IT" baseline="30000">
                <a:solidFill>
                  <a:schemeClr val="tx2"/>
                </a:solidFill>
                <a:latin typeface="Comic Sans MS" pitchFamily="66" charset="0"/>
                <a:sym typeface="Wingdings" pitchFamily="2" charset="2"/>
              </a:rPr>
              <a:t>++</a:t>
            </a:r>
            <a:r>
              <a:rPr lang="it-IT">
                <a:solidFill>
                  <a:schemeClr val="tx2"/>
                </a:solidFill>
                <a:latin typeface="Comic Sans MS" pitchFamily="66" charset="0"/>
                <a:sym typeface="Wingdings" pitchFamily="2" charset="2"/>
              </a:rPr>
              <a:t> (1.16%)	       HCO3</a:t>
            </a:r>
            <a:r>
              <a:rPr lang="it-IT" baseline="30000">
                <a:solidFill>
                  <a:schemeClr val="tx2"/>
                </a:solidFill>
                <a:latin typeface="Comic Sans MS" pitchFamily="66" charset="0"/>
                <a:sym typeface="Wingdings" pitchFamily="2" charset="2"/>
              </a:rPr>
              <a:t>-</a:t>
            </a:r>
            <a:r>
              <a:rPr lang="it-IT">
                <a:solidFill>
                  <a:schemeClr val="tx2"/>
                </a:solidFill>
                <a:latin typeface="Comic Sans MS" pitchFamily="66" charset="0"/>
                <a:sym typeface="Wingdings" pitchFamily="2" charset="2"/>
              </a:rPr>
              <a:t>(0.41%)</a:t>
            </a:r>
          </a:p>
          <a:p>
            <a:r>
              <a:rPr lang="it-IT">
                <a:solidFill>
                  <a:schemeClr val="tx2"/>
                </a:solidFill>
                <a:latin typeface="Comic Sans MS" pitchFamily="66" charset="0"/>
                <a:sym typeface="Wingdings" pitchFamily="2" charset="2"/>
              </a:rPr>
              <a:t>K</a:t>
            </a:r>
            <a:r>
              <a:rPr lang="it-IT" baseline="30000">
                <a:solidFill>
                  <a:schemeClr val="tx2"/>
                </a:solidFill>
                <a:latin typeface="Comic Sans MS" pitchFamily="66" charset="0"/>
                <a:sym typeface="Wingdings" pitchFamily="2" charset="2"/>
              </a:rPr>
              <a:t>+</a:t>
            </a:r>
            <a:r>
              <a:rPr lang="it-IT">
                <a:solidFill>
                  <a:schemeClr val="tx2"/>
                </a:solidFill>
                <a:latin typeface="Comic Sans MS" pitchFamily="66" charset="0"/>
                <a:sym typeface="Wingdings" pitchFamily="2" charset="2"/>
              </a:rPr>
              <a:t> (1.10%)	         Br</a:t>
            </a:r>
            <a:r>
              <a:rPr lang="it-IT" baseline="30000">
                <a:solidFill>
                  <a:schemeClr val="tx2"/>
                </a:solidFill>
                <a:latin typeface="Comic Sans MS" pitchFamily="66" charset="0"/>
                <a:sym typeface="Wingdings" pitchFamily="2" charset="2"/>
              </a:rPr>
              <a:t>-</a:t>
            </a:r>
            <a:r>
              <a:rPr lang="it-IT">
                <a:solidFill>
                  <a:schemeClr val="tx2"/>
                </a:solidFill>
                <a:latin typeface="Comic Sans MS" pitchFamily="66" charset="0"/>
                <a:sym typeface="Wingdings" pitchFamily="2" charset="2"/>
              </a:rPr>
              <a:t> (0.19%)</a:t>
            </a:r>
            <a:endParaRPr lang="it-IT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0245" name="Rettangolo 15"/>
          <p:cNvSpPr>
            <a:spLocks noChangeArrowheads="1"/>
          </p:cNvSpPr>
          <p:nvPr/>
        </p:nvSpPr>
        <p:spPr bwMode="auto">
          <a:xfrm>
            <a:off x="5867400" y="3668713"/>
            <a:ext cx="31432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SALINITA’ PRATICA da la misura di conducibilità di un campione di acqua.  </a:t>
            </a:r>
          </a:p>
        </p:txBody>
      </p:sp>
      <p:sp>
        <p:nvSpPr>
          <p:cNvPr id="10248" name="Rettangolo 15"/>
          <p:cNvSpPr>
            <a:spLocks noChangeArrowheads="1"/>
          </p:cNvSpPr>
          <p:nvPr/>
        </p:nvSpPr>
        <p:spPr bwMode="auto">
          <a:xfrm>
            <a:off x="5040313" y="836613"/>
            <a:ext cx="40687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b="1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1</a:t>
            </a:r>
            <a:r>
              <a:rPr lang="it-IT" b="1" baseline="300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a </a:t>
            </a:r>
            <a:r>
              <a:rPr lang="it-IT" b="1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legge dell’oceanografia chimica</a:t>
            </a:r>
          </a:p>
        </p:txBody>
      </p:sp>
      <p:pic>
        <p:nvPicPr>
          <p:cNvPr id="10247" name="Picture 10" descr="Sea Surface Salinity ma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00438"/>
            <a:ext cx="5830888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ttangolo 10"/>
          <p:cNvSpPr/>
          <p:nvPr/>
        </p:nvSpPr>
        <p:spPr>
          <a:xfrm>
            <a:off x="98425" y="1376363"/>
            <a:ext cx="1657350" cy="11509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2" name="Rettangolo 11"/>
          <p:cNvSpPr/>
          <p:nvPr/>
        </p:nvSpPr>
        <p:spPr>
          <a:xfrm>
            <a:off x="2376488" y="1944688"/>
            <a:ext cx="1655762" cy="2873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3" name="Rettangolo 12"/>
          <p:cNvSpPr/>
          <p:nvPr/>
        </p:nvSpPr>
        <p:spPr>
          <a:xfrm>
            <a:off x="2403475" y="1412875"/>
            <a:ext cx="1584325" cy="504825"/>
          </a:xfrm>
          <a:prstGeom prst="rect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4" name="Rettangolo 13"/>
          <p:cNvSpPr/>
          <p:nvPr/>
        </p:nvSpPr>
        <p:spPr>
          <a:xfrm>
            <a:off x="2517775" y="2259013"/>
            <a:ext cx="1295400" cy="288925"/>
          </a:xfrm>
          <a:prstGeom prst="rect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5" name="CasellaDiTesto 14"/>
          <p:cNvSpPr txBox="1"/>
          <p:nvPr/>
        </p:nvSpPr>
        <p:spPr>
          <a:xfrm>
            <a:off x="5256213" y="1189038"/>
            <a:ext cx="3673475" cy="120015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it-IT" dirty="0">
                <a:solidFill>
                  <a:schemeClr val="bg1"/>
                </a:solidFill>
              </a:rPr>
              <a:t>le proporzioni relative fra i vari ioni in tutti i mari del mondo sono pressoché le stesse anche se la loro concentrazione. </a:t>
            </a:r>
          </a:p>
        </p:txBody>
      </p:sp>
      <p:sp>
        <p:nvSpPr>
          <p:cNvPr id="10253" name="Rettangolo 16"/>
          <p:cNvSpPr>
            <a:spLocks noChangeArrowheads="1"/>
          </p:cNvSpPr>
          <p:nvPr/>
        </p:nvSpPr>
        <p:spPr bwMode="auto">
          <a:xfrm>
            <a:off x="5854700" y="4892675"/>
            <a:ext cx="33623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SALINITA’ PRATICA da una</a:t>
            </a:r>
          </a:p>
          <a:p>
            <a:pPr algn="ctr"/>
            <a:r>
              <a:rPr lang="it-IT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misura quantitativa (g/kg) del</a:t>
            </a:r>
          </a:p>
          <a:p>
            <a:pPr algn="ctr"/>
            <a:r>
              <a:rPr lang="it-IT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contenuto di sali in acqua di </a:t>
            </a:r>
          </a:p>
          <a:p>
            <a:pPr algn="ctr"/>
            <a:r>
              <a:rPr lang="it-IT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mare </a:t>
            </a:r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ttangolo 2"/>
          <p:cNvSpPr>
            <a:spLocks noChangeArrowheads="1"/>
          </p:cNvSpPr>
          <p:nvPr/>
        </p:nvSpPr>
        <p:spPr bwMode="auto">
          <a:xfrm>
            <a:off x="827088" y="2997200"/>
            <a:ext cx="7000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/>
            <a:r>
              <a:rPr lang="it-IT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La salinità varia negli oceani da 32 a 37‰ fino a punte massime di </a:t>
            </a:r>
            <a:r>
              <a:rPr lang="it-IT" b="1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38 ‰ nel Mediterraneo</a:t>
            </a:r>
            <a:r>
              <a:rPr lang="it-IT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 </a:t>
            </a:r>
            <a:r>
              <a:rPr lang="it-IT" baseline="30000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	</a:t>
            </a:r>
          </a:p>
        </p:txBody>
      </p:sp>
      <p:pic>
        <p:nvPicPr>
          <p:cNvPr id="11267" name="Picture 3" descr="http://t1.gstatic.com/images?q=tbn:ANd9GcTh2G1PKYzzHgm8hMSBWOn_0uXr1vW1142tMoOX9IgiRXUpmSC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0"/>
            <a:ext cx="4427537" cy="242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Rettangolo 18"/>
          <p:cNvSpPr>
            <a:spLocks noChangeArrowheads="1"/>
          </p:cNvSpPr>
          <p:nvPr/>
        </p:nvSpPr>
        <p:spPr bwMode="auto">
          <a:xfrm>
            <a:off x="928688" y="3929063"/>
            <a:ext cx="730885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Principali fattori responsabili della variazione di salinità sono: </a:t>
            </a:r>
          </a:p>
          <a:p>
            <a:endParaRPr lang="it-IT">
              <a:solidFill>
                <a:schemeClr val="bg1"/>
              </a:solidFill>
              <a:latin typeface="Comic Sans MS" pitchFamily="66" charset="0"/>
              <a:sym typeface="Wingdings" pitchFamily="2" charset="2"/>
            </a:endParaRPr>
          </a:p>
          <a:p>
            <a:pPr>
              <a:buFont typeface="Arial" charset="0"/>
              <a:buChar char="•"/>
            </a:pPr>
            <a:r>
              <a:rPr lang="it-IT">
                <a:solidFill>
                  <a:srgbClr val="FFFF00"/>
                </a:solidFill>
                <a:latin typeface="Comic Sans MS" pitchFamily="66" charset="0"/>
                <a:sym typeface="Wingdings" pitchFamily="2" charset="2"/>
              </a:rPr>
              <a:t>Bilancio</a:t>
            </a:r>
            <a:r>
              <a:rPr lang="it-IT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 tra evaporazione e precipitazione</a:t>
            </a:r>
          </a:p>
          <a:p>
            <a:pPr>
              <a:buFont typeface="Arial" charset="0"/>
              <a:buChar char="•"/>
            </a:pPr>
            <a:r>
              <a:rPr lang="it-IT">
                <a:solidFill>
                  <a:srgbClr val="FFFF00"/>
                </a:solidFill>
                <a:latin typeface="Comic Sans MS" pitchFamily="66" charset="0"/>
                <a:sym typeface="Wingdings" pitchFamily="2" charset="2"/>
              </a:rPr>
              <a:t>Latitudine</a:t>
            </a:r>
            <a:r>
              <a:rPr lang="it-IT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: alle alte lat. e all’equatore BASSA S a causa delle forti precipitazioni, alle medie lat. ALTA S a causa del prevalere dei processi di evaporazione</a:t>
            </a:r>
          </a:p>
          <a:p>
            <a:pPr>
              <a:buFont typeface="Arial" charset="0"/>
              <a:buChar char="•"/>
            </a:pPr>
            <a:r>
              <a:rPr lang="it-IT">
                <a:solidFill>
                  <a:srgbClr val="FFFF00"/>
                </a:solidFill>
                <a:latin typeface="Comic Sans MS" pitchFamily="66" charset="0"/>
                <a:sym typeface="Wingdings" pitchFamily="2" charset="2"/>
              </a:rPr>
              <a:t> Mixing </a:t>
            </a:r>
            <a:r>
              <a:rPr lang="it-IT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delle acque superficiali e profonde</a:t>
            </a:r>
          </a:p>
          <a:p>
            <a:pPr>
              <a:buFont typeface="Arial" charset="0"/>
              <a:buChar char="•"/>
            </a:pPr>
            <a:endParaRPr lang="it-IT">
              <a:solidFill>
                <a:schemeClr val="bg1"/>
              </a:solidFill>
              <a:latin typeface="Comic Sans MS" pitchFamily="66" charset="0"/>
            </a:endParaRPr>
          </a:p>
        </p:txBody>
      </p:sp>
      <p:pic>
        <p:nvPicPr>
          <p:cNvPr id="11269" name="Picture 2" descr="https://encrypted-tbn1.gstatic.com/images?q=tbn:ANd9GcSWKAWFCsjajAYJXDLzFhHvOjYaAnqQp1sXPddeC0Uj90oD19K-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643438" cy="242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ttangolo 7"/>
          <p:cNvSpPr>
            <a:spLocks noChangeArrowheads="1"/>
          </p:cNvSpPr>
          <p:nvPr/>
        </p:nvSpPr>
        <p:spPr bwMode="auto">
          <a:xfrm>
            <a:off x="3357563" y="71438"/>
            <a:ext cx="21542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800" b="1" u="sng">
                <a:solidFill>
                  <a:schemeClr val="tx2"/>
                </a:solidFill>
                <a:latin typeface="Comic Sans MS" pitchFamily="66" charset="0"/>
              </a:rPr>
              <a:t>DENSITA’:</a:t>
            </a:r>
            <a:endParaRPr lang="it-IT" sz="280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2291" name="Rettangolo 8"/>
          <p:cNvSpPr>
            <a:spLocks noChangeArrowheads="1"/>
          </p:cNvSpPr>
          <p:nvPr/>
        </p:nvSpPr>
        <p:spPr bwMode="auto">
          <a:xfrm>
            <a:off x="7056438" y="0"/>
            <a:ext cx="2087562" cy="52387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it-IT" sz="1400" b="1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    seawater density 1027 kg/m</a:t>
            </a:r>
            <a:r>
              <a:rPr lang="it-IT" sz="1400" b="1" baseline="30000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3</a:t>
            </a:r>
          </a:p>
        </p:txBody>
      </p:sp>
      <p:sp>
        <p:nvSpPr>
          <p:cNvPr id="12292" name="Rectangle 2"/>
          <p:cNvSpPr>
            <a:spLocks noChangeArrowheads="1"/>
          </p:cNvSpPr>
          <p:nvPr/>
        </p:nvSpPr>
        <p:spPr bwMode="auto">
          <a:xfrm>
            <a:off x="179388" y="765175"/>
            <a:ext cx="896461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677863" algn="l"/>
              </a:tabLst>
            </a:pPr>
            <a:r>
              <a:rPr lang="it-IT">
                <a:solidFill>
                  <a:schemeClr val="bg1"/>
                </a:solidFill>
                <a:latin typeface="Comic Sans MS" pitchFamily="66" charset="0"/>
                <a:ea typeface="Times New Roman" pitchFamily="18" charset="0"/>
                <a:cs typeface="Arial" charset="0"/>
              </a:rPr>
              <a:t>La </a:t>
            </a:r>
            <a:r>
              <a:rPr lang="it-IT" b="1">
                <a:solidFill>
                  <a:schemeClr val="bg1"/>
                </a:solidFill>
                <a:latin typeface="Comic Sans MS" pitchFamily="66" charset="0"/>
                <a:ea typeface="Times New Roman" pitchFamily="18" charset="0"/>
                <a:cs typeface="Arial" charset="0"/>
              </a:rPr>
              <a:t>densità </a:t>
            </a:r>
            <a:r>
              <a:rPr lang="it-IT">
                <a:solidFill>
                  <a:schemeClr val="bg1"/>
                </a:solidFill>
                <a:latin typeface="Comic Sans MS" pitchFamily="66" charset="0"/>
                <a:ea typeface="Times New Roman" pitchFamily="18" charset="0"/>
                <a:cs typeface="Arial" charset="0"/>
              </a:rPr>
              <a:t>dell'acqua di mare dipende da: </a:t>
            </a:r>
          </a:p>
          <a:p>
            <a:pPr algn="just" eaLnBrk="0" hangingPunct="0">
              <a:buFontTx/>
              <a:buChar char="•"/>
              <a:tabLst>
                <a:tab pos="677863" algn="l"/>
              </a:tabLst>
            </a:pPr>
            <a:r>
              <a:rPr lang="it-IT" b="1" u="sng">
                <a:solidFill>
                  <a:schemeClr val="bg1"/>
                </a:solidFill>
                <a:latin typeface="Comic Sans MS" pitchFamily="66" charset="0"/>
                <a:ea typeface="Times New Roman" pitchFamily="18" charset="0"/>
                <a:cs typeface="Arial" charset="0"/>
              </a:rPr>
              <a:t>Salinità</a:t>
            </a:r>
            <a:r>
              <a:rPr lang="it-IT" b="1">
                <a:solidFill>
                  <a:schemeClr val="bg1"/>
                </a:solidFill>
                <a:latin typeface="Comic Sans MS" pitchFamily="66" charset="0"/>
                <a:ea typeface="Times New Roman" pitchFamily="18" charset="0"/>
                <a:cs typeface="Arial" charset="0"/>
              </a:rPr>
              <a:t>  </a:t>
            </a:r>
            <a:r>
              <a:rPr lang="it-IT" b="1">
                <a:solidFill>
                  <a:schemeClr val="bg1"/>
                </a:solidFill>
                <a:latin typeface="Comic Sans MS" pitchFamily="66" charset="0"/>
                <a:ea typeface="Times New Roman" pitchFamily="18" charset="0"/>
                <a:cs typeface="Arial" charset="0"/>
                <a:sym typeface="Wingdings" pitchFamily="2" charset="2"/>
              </a:rPr>
              <a:t> quantità di sali disciolti</a:t>
            </a:r>
            <a:endParaRPr lang="it-IT">
              <a:solidFill>
                <a:schemeClr val="bg1"/>
              </a:solidFill>
              <a:latin typeface="Comic Sans MS" pitchFamily="66" charset="0"/>
              <a:ea typeface="Times New Roman" pitchFamily="18" charset="0"/>
              <a:cs typeface="Arial" charset="0"/>
            </a:endParaRPr>
          </a:p>
          <a:p>
            <a:pPr algn="just" eaLnBrk="0" hangingPunct="0">
              <a:buFontTx/>
              <a:buChar char="•"/>
              <a:tabLst>
                <a:tab pos="677863" algn="l"/>
              </a:tabLst>
            </a:pPr>
            <a:r>
              <a:rPr lang="it-IT" b="1" u="sng">
                <a:solidFill>
                  <a:schemeClr val="bg1"/>
                </a:solidFill>
                <a:latin typeface="Comic Sans MS" pitchFamily="66" charset="0"/>
                <a:ea typeface="Times New Roman" pitchFamily="18" charset="0"/>
                <a:cs typeface="Arial" charset="0"/>
              </a:rPr>
              <a:t>Temperatura</a:t>
            </a:r>
            <a:r>
              <a:rPr lang="it-IT" b="1">
                <a:solidFill>
                  <a:schemeClr val="bg1"/>
                </a:solidFill>
                <a:latin typeface="Comic Sans MS" pitchFamily="66" charset="0"/>
                <a:ea typeface="Times New Roman" pitchFamily="18" charset="0"/>
                <a:cs typeface="Arial" charset="0"/>
              </a:rPr>
              <a:t> </a:t>
            </a:r>
            <a:r>
              <a:rPr lang="it-IT" b="1">
                <a:solidFill>
                  <a:schemeClr val="bg1"/>
                </a:solidFill>
                <a:latin typeface="Comic Sans MS" pitchFamily="66" charset="0"/>
                <a:ea typeface="Times New Roman" pitchFamily="18" charset="0"/>
                <a:cs typeface="Arial" charset="0"/>
                <a:sym typeface="Wingdings" pitchFamily="2" charset="2"/>
              </a:rPr>
              <a:t> acque calde si espandono, la densità diminuisce e viceversa</a:t>
            </a:r>
            <a:endParaRPr lang="it-IT">
              <a:solidFill>
                <a:schemeClr val="bg1"/>
              </a:solidFill>
              <a:latin typeface="Comic Sans MS" pitchFamily="66" charset="0"/>
              <a:ea typeface="Times New Roman" pitchFamily="18" charset="0"/>
              <a:cs typeface="Arial" charset="0"/>
            </a:endParaRPr>
          </a:p>
          <a:p>
            <a:pPr algn="just" eaLnBrk="0" hangingPunct="0">
              <a:buFontTx/>
              <a:buChar char="•"/>
              <a:tabLst>
                <a:tab pos="677863" algn="l"/>
              </a:tabLst>
            </a:pPr>
            <a:r>
              <a:rPr lang="it-IT" b="1" u="sng">
                <a:solidFill>
                  <a:schemeClr val="bg1"/>
                </a:solidFill>
                <a:latin typeface="Comic Sans MS" pitchFamily="66" charset="0"/>
                <a:ea typeface="Times New Roman" pitchFamily="18" charset="0"/>
                <a:cs typeface="Arial" charset="0"/>
              </a:rPr>
              <a:t>Pressione</a:t>
            </a:r>
            <a:endParaRPr lang="it-IT" u="sng">
              <a:solidFill>
                <a:schemeClr val="bg1"/>
              </a:solidFill>
              <a:latin typeface="Comic Sans MS" pitchFamily="66" charset="0"/>
              <a:ea typeface="Times New Roman" pitchFamily="18" charset="0"/>
              <a:cs typeface="Arial" charset="0"/>
            </a:endParaRPr>
          </a:p>
        </p:txBody>
      </p:sp>
      <p:pic>
        <p:nvPicPr>
          <p:cNvPr id="12293" name="Picture 4" descr="http://www.personal.kent.edu/~alisonjs/ocean/thermo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13300" y="2900363"/>
            <a:ext cx="4187825" cy="314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6" descr="http://www.ldeo.columbia.edu/~martins/climate_water/labs/lab5/TS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2468563"/>
            <a:ext cx="4572000" cy="376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ttangolo 8"/>
          <p:cNvSpPr>
            <a:spLocks noChangeArrowheads="1"/>
          </p:cNvSpPr>
          <p:nvPr/>
        </p:nvSpPr>
        <p:spPr bwMode="auto">
          <a:xfrm>
            <a:off x="6659563" y="908050"/>
            <a:ext cx="2339975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it-IT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     dipendendo fortemente dalle variazioni di temperatura e salinità anche la densità presenta un gradiente verticale, meglio noto come </a:t>
            </a:r>
            <a:r>
              <a:rPr lang="it-IT" b="1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picnoclino</a:t>
            </a:r>
            <a:r>
              <a:rPr lang="it-IT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. </a:t>
            </a:r>
          </a:p>
        </p:txBody>
      </p:sp>
      <p:pic>
        <p:nvPicPr>
          <p:cNvPr id="13315" name="Picture 8" descr="http://www.hurricanescience.org/images/hss/TSD_depth.s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775"/>
            <a:ext cx="6516688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Rettangolo 8"/>
          <p:cNvSpPr>
            <a:spLocks noChangeArrowheads="1"/>
          </p:cNvSpPr>
          <p:nvPr/>
        </p:nvSpPr>
        <p:spPr bwMode="auto">
          <a:xfrm>
            <a:off x="0" y="3925888"/>
            <a:ext cx="57959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/>
            <a:r>
              <a:rPr lang="it-IT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In base alle variazioni di T, S e </a:t>
            </a:r>
            <a:r>
              <a:rPr lang="el-GR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ρ</a:t>
            </a:r>
            <a:r>
              <a:rPr lang="it-IT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 le masse d’acqua si stratificano verticalmente.</a:t>
            </a:r>
          </a:p>
        </p:txBody>
      </p:sp>
      <p:sp>
        <p:nvSpPr>
          <p:cNvPr id="17" name="Rettangolo 16"/>
          <p:cNvSpPr/>
          <p:nvPr/>
        </p:nvSpPr>
        <p:spPr>
          <a:xfrm>
            <a:off x="611188" y="5805488"/>
            <a:ext cx="230505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Masse </a:t>
            </a:r>
            <a:r>
              <a:rPr lang="en-US" dirty="0" err="1"/>
              <a:t>più</a:t>
            </a:r>
            <a:r>
              <a:rPr lang="en-US" dirty="0"/>
              <a:t> dense</a:t>
            </a:r>
          </a:p>
        </p:txBody>
      </p:sp>
      <p:sp>
        <p:nvSpPr>
          <p:cNvPr id="18" name="Rettangolo 17"/>
          <p:cNvSpPr/>
          <p:nvPr/>
        </p:nvSpPr>
        <p:spPr>
          <a:xfrm>
            <a:off x="611188" y="4941888"/>
            <a:ext cx="2305050" cy="863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Masse </a:t>
            </a:r>
            <a:r>
              <a:rPr lang="en-US" dirty="0" err="1"/>
              <a:t>meno</a:t>
            </a:r>
            <a:r>
              <a:rPr lang="en-US" dirty="0"/>
              <a:t> dense</a:t>
            </a:r>
          </a:p>
        </p:txBody>
      </p:sp>
      <p:sp>
        <p:nvSpPr>
          <p:cNvPr id="19" name="Parentesi graffa chiusa 18"/>
          <p:cNvSpPr/>
          <p:nvPr/>
        </p:nvSpPr>
        <p:spPr>
          <a:xfrm>
            <a:off x="2987675" y="5013325"/>
            <a:ext cx="360363" cy="1511300"/>
          </a:xfrm>
          <a:prstGeom prst="rightBrace">
            <a:avLst/>
          </a:prstGeom>
          <a:noFill/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320" name="CasellaDiTesto 19"/>
          <p:cNvSpPr txBox="1">
            <a:spLocks noChangeArrowheads="1"/>
          </p:cNvSpPr>
          <p:nvPr/>
        </p:nvSpPr>
        <p:spPr bwMode="auto">
          <a:xfrm>
            <a:off x="3571875" y="5214938"/>
            <a:ext cx="5184775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Comic Sans MS" pitchFamily="66" charset="0"/>
              </a:rPr>
              <a:t>GALLEGIABILITA’ DELLE MASSE D’ACQUA</a:t>
            </a:r>
          </a:p>
          <a:p>
            <a:pPr algn="ctr"/>
            <a:r>
              <a:rPr lang="en-US">
                <a:solidFill>
                  <a:schemeClr val="bg1"/>
                </a:solidFill>
                <a:latin typeface="Comic Sans MS" pitchFamily="66" charset="0"/>
              </a:rPr>
              <a:t>garantisce la stabilità verticale anche in seguito a processi che alterano la stratificazione</a:t>
            </a:r>
          </a:p>
        </p:txBody>
      </p:sp>
      <p:sp>
        <p:nvSpPr>
          <p:cNvPr id="13321" name="Rettangolo 7"/>
          <p:cNvSpPr>
            <a:spLocks noChangeArrowheads="1"/>
          </p:cNvSpPr>
          <p:nvPr/>
        </p:nvSpPr>
        <p:spPr bwMode="auto">
          <a:xfrm>
            <a:off x="0" y="0"/>
            <a:ext cx="21542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800" b="1" u="sng">
                <a:solidFill>
                  <a:schemeClr val="tx2"/>
                </a:solidFill>
                <a:latin typeface="Comic Sans MS" pitchFamily="66" charset="0"/>
              </a:rPr>
              <a:t>DENSITA’:</a:t>
            </a:r>
            <a:endParaRPr lang="it-IT" sz="2800">
              <a:solidFill>
                <a:schemeClr val="tx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t1.gstatic.com/images?q=tbn:ANd9GcTE4fXD5es9SzsgkFNWhLe5jgAtgV-X24XqP93yPCIVHb5NR7w3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6100" y="260350"/>
            <a:ext cx="4556125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Rettangolo 11"/>
          <p:cNvSpPr>
            <a:spLocks noChangeArrowheads="1"/>
          </p:cNvSpPr>
          <p:nvPr/>
        </p:nvSpPr>
        <p:spPr bwMode="auto">
          <a:xfrm>
            <a:off x="339725" y="974725"/>
            <a:ext cx="2643188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it-IT" u="sng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Strato Superficiale</a:t>
            </a:r>
          </a:p>
          <a:p>
            <a:pPr marL="342900" indent="-342900"/>
            <a:endParaRPr lang="it-IT">
              <a:solidFill>
                <a:schemeClr val="bg1"/>
              </a:solidFill>
              <a:latin typeface="Comic Sans MS" pitchFamily="66" charset="0"/>
              <a:sym typeface="Wingdings" pitchFamily="2" charset="2"/>
            </a:endParaRPr>
          </a:p>
          <a:p>
            <a:pPr marL="342900" indent="-342900"/>
            <a:r>
              <a:rPr lang="it-IT" u="sng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Strato del Picnoclino</a:t>
            </a:r>
          </a:p>
          <a:p>
            <a:pPr marL="342900" indent="-342900"/>
            <a:endParaRPr lang="it-IT">
              <a:solidFill>
                <a:schemeClr val="bg1"/>
              </a:solidFill>
              <a:latin typeface="Comic Sans MS" pitchFamily="66" charset="0"/>
              <a:sym typeface="Wingdings" pitchFamily="2" charset="2"/>
            </a:endParaRPr>
          </a:p>
          <a:p>
            <a:pPr marL="342900" indent="-342900"/>
            <a:r>
              <a:rPr lang="it-IT" u="sng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Stato Profondo</a:t>
            </a:r>
            <a:r>
              <a:rPr lang="it-IT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 		</a:t>
            </a:r>
            <a:endParaRPr lang="it-IT">
              <a:solidFill>
                <a:schemeClr val="bg1"/>
              </a:solidFill>
              <a:latin typeface="Comic Sans MS" pitchFamily="66" charset="0"/>
            </a:endParaRPr>
          </a:p>
        </p:txBody>
      </p:sp>
      <p:cxnSp>
        <p:nvCxnSpPr>
          <p:cNvPr id="4" name="Connettore 2 3"/>
          <p:cNvCxnSpPr/>
          <p:nvPr/>
        </p:nvCxnSpPr>
        <p:spPr>
          <a:xfrm flipV="1">
            <a:off x="2625725" y="760413"/>
            <a:ext cx="2857500" cy="42862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ttore 2 4"/>
          <p:cNvCxnSpPr/>
          <p:nvPr/>
        </p:nvCxnSpPr>
        <p:spPr>
          <a:xfrm flipV="1">
            <a:off x="2697163" y="1331913"/>
            <a:ext cx="2857500" cy="42862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2 5"/>
          <p:cNvCxnSpPr/>
          <p:nvPr/>
        </p:nvCxnSpPr>
        <p:spPr>
          <a:xfrm flipV="1">
            <a:off x="2197100" y="2117725"/>
            <a:ext cx="3143250" cy="1428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3" name="CasellaDiTesto 6"/>
          <p:cNvSpPr txBox="1">
            <a:spLocks noChangeArrowheads="1"/>
          </p:cNvSpPr>
          <p:nvPr/>
        </p:nvSpPr>
        <p:spPr bwMode="auto">
          <a:xfrm>
            <a:off x="1042988" y="3441700"/>
            <a:ext cx="74168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L’instabilità verticale può essere innescata da vari processi:</a:t>
            </a:r>
          </a:p>
          <a:p>
            <a:endParaRPr lang="en-US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 typeface="Arial" charset="0"/>
              <a:buChar char="•"/>
            </a:pPr>
            <a:r>
              <a:rPr lang="en-US">
                <a:solidFill>
                  <a:schemeClr val="bg1"/>
                </a:solidFill>
                <a:latin typeface="Comic Sans MS" pitchFamily="66" charset="0"/>
              </a:rPr>
              <a:t>Rapido raffreddamento degli strati superficiali (T)</a:t>
            </a:r>
          </a:p>
          <a:p>
            <a:pPr>
              <a:buFont typeface="Arial" charset="0"/>
              <a:buChar char="•"/>
            </a:pPr>
            <a:r>
              <a:rPr lang="en-US">
                <a:solidFill>
                  <a:schemeClr val="bg1"/>
                </a:solidFill>
                <a:latin typeface="Comic Sans MS" pitchFamily="66" charset="0"/>
              </a:rPr>
              <a:t>Formazione di Ghiaccio (T &amp; S)</a:t>
            </a:r>
          </a:p>
          <a:p>
            <a:pPr>
              <a:buFont typeface="Arial" charset="0"/>
              <a:buChar char="•"/>
            </a:pPr>
            <a:r>
              <a:rPr lang="en-US">
                <a:solidFill>
                  <a:schemeClr val="bg1"/>
                </a:solidFill>
                <a:latin typeface="Comic Sans MS" pitchFamily="66" charset="0"/>
              </a:rPr>
              <a:t>Forte evaporazione superficiale (S)</a:t>
            </a:r>
          </a:p>
          <a:p>
            <a:pPr>
              <a:buFont typeface="Arial" charset="0"/>
              <a:buChar char="•"/>
            </a:pPr>
            <a:r>
              <a:rPr lang="en-US">
                <a:solidFill>
                  <a:schemeClr val="bg1"/>
                </a:solidFill>
                <a:latin typeface="Comic Sans MS" pitchFamily="66" charset="0"/>
              </a:rPr>
              <a:t>Riscaldamento delle masse profonde (T)</a:t>
            </a:r>
          </a:p>
          <a:p>
            <a:endParaRPr lang="en-US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en-US">
                <a:solidFill>
                  <a:schemeClr val="bg1"/>
                </a:solidFill>
                <a:latin typeface="Comic Sans MS" pitchFamily="66" charset="0"/>
              </a:rPr>
              <a:t>Ma anche</a:t>
            </a:r>
          </a:p>
          <a:p>
            <a:pPr>
              <a:buFont typeface="Arial" charset="0"/>
              <a:buChar char="•"/>
            </a:pPr>
            <a:r>
              <a:rPr lang="en-US">
                <a:solidFill>
                  <a:schemeClr val="bg1"/>
                </a:solidFill>
                <a:latin typeface="Comic Sans MS" pitchFamily="66" charset="0"/>
              </a:rPr>
              <a:t> Forti venti che mescolano gli strati superficiali</a:t>
            </a:r>
          </a:p>
          <a:p>
            <a:pPr>
              <a:buFont typeface="Arial" charset="0"/>
              <a:buChar char="•"/>
            </a:pPr>
            <a:r>
              <a:rPr lang="en-US">
                <a:solidFill>
                  <a:schemeClr val="bg1"/>
                </a:solidFill>
                <a:latin typeface="Comic Sans MS" pitchFamily="66" charset="0"/>
              </a:rPr>
              <a:t> Rapide e turbolente correnti</a:t>
            </a:r>
          </a:p>
          <a:p>
            <a:pPr>
              <a:buFont typeface="Arial" charset="0"/>
              <a:buChar char="•"/>
            </a:pPr>
            <a:endParaRPr lang="en-US">
              <a:solidFill>
                <a:schemeClr val="bg1"/>
              </a:solidFill>
              <a:latin typeface="Comic Sans MS" pitchFamily="66" charset="0"/>
            </a:endParaRPr>
          </a:p>
          <a:p>
            <a:pPr>
              <a:buFont typeface="Arial" charset="0"/>
              <a:buChar char="•"/>
            </a:pPr>
            <a:endParaRPr lang="en-US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82&quot;/&gt;&lt;/object&gt;&lt;object type=&quot;3&quot; unique_id=&quot;10005&quot;&gt;&lt;property id=&quot;20148&quot; value=&quot;5&quot;/&gt;&lt;property id=&quot;20300&quot; value=&quot;Slide 5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3&quot;/&gt;&lt;property id=&quot;20307&quot; value=&quot;260&quot;/&gt;&lt;/object&gt;&lt;object type=&quot;3&quot; unique_id=&quot;10008&quot;&gt;&lt;property id=&quot;20148&quot; value=&quot;5&quot;/&gt;&lt;property id=&quot;20300&quot; value=&quot;Slide 6&quot;/&gt;&lt;property id=&quot;20307&quot; value=&quot;261&quot;/&gt;&lt;/object&gt;&lt;object type=&quot;3&quot; unique_id=&quot;10009&quot;&gt;&lt;property id=&quot;20148&quot; value=&quot;5&quot;/&gt;&lt;property id=&quot;20300&quot; value=&quot;Slide 7&quot;/&gt;&lt;property id=&quot;20307&quot; value=&quot;262&quot;/&gt;&lt;/object&gt;&lt;object type=&quot;3&quot; unique_id=&quot;10010&quot;&gt;&lt;property id=&quot;20148&quot; value=&quot;5&quot;/&gt;&lt;property id=&quot;20300&quot; value=&quot;Slide 8&quot;/&gt;&lt;property id=&quot;20307&quot; value=&quot;263&quot;/&gt;&lt;/object&gt;&lt;object type=&quot;3&quot; unique_id=&quot;10011&quot;&gt;&lt;property id=&quot;20148&quot; value=&quot;5&quot;/&gt;&lt;property id=&quot;20300&quot; value=&quot;Slide 9&quot;/&gt;&lt;property id=&quot;20307&quot; value=&quot;266&quot;/&gt;&lt;/object&gt;&lt;object type=&quot;3&quot; unique_id=&quot;10012&quot;&gt;&lt;property id=&quot;20148&quot; value=&quot;5&quot;/&gt;&lt;property id=&quot;20300&quot; value=&quot;Slide 10&quot;/&gt;&lt;property id=&quot;20307&quot; value=&quot;265&quot;/&gt;&lt;/object&gt;&lt;object type=&quot;3&quot; unique_id=&quot;10013&quot;&gt;&lt;property id=&quot;20148&quot; value=&quot;5&quot;/&gt;&lt;property id=&quot;20300&quot; value=&quot;Slide 11&quot;/&gt;&lt;property id=&quot;20307&quot; value=&quot;268&quot;/&gt;&lt;/object&gt;&lt;object type=&quot;3&quot; unique_id=&quot;10014&quot;&gt;&lt;property id=&quot;20148&quot; value=&quot;5&quot;/&gt;&lt;property id=&quot;20300&quot; value=&quot;Slide 12&quot;/&gt;&lt;property id=&quot;20307&quot; value=&quot;267&quot;/&gt;&lt;/object&gt;&lt;object type=&quot;3&quot; unique_id=&quot;10015&quot;&gt;&lt;property id=&quot;20148&quot; value=&quot;5&quot;/&gt;&lt;property id=&quot;20300&quot; value=&quot;Slide 13&quot;/&gt;&lt;property id=&quot;20307&quot; value=&quot;271&quot;/&gt;&lt;/object&gt;&lt;object type=&quot;3&quot; unique_id=&quot;10016&quot;&gt;&lt;property id=&quot;20148&quot; value=&quot;5&quot;/&gt;&lt;property id=&quot;20300&quot; value=&quot;Slide 14&quot;/&gt;&lt;property id=&quot;20307&quot; value=&quot;273&quot;/&gt;&lt;/object&gt;&lt;object type=&quot;3&quot; unique_id=&quot;10017&quot;&gt;&lt;property id=&quot;20148&quot; value=&quot;5&quot;/&gt;&lt;property id=&quot;20300&quot; value=&quot;Slide 15&quot;/&gt;&lt;property id=&quot;20307&quot; value=&quot;278&quot;/&gt;&lt;/object&gt;&lt;object type=&quot;3&quot; unique_id=&quot;10018&quot;&gt;&lt;property id=&quot;20148&quot; value=&quot;5&quot;/&gt;&lt;property id=&quot;20300&quot; value=&quot;Slide 16&quot;/&gt;&lt;property id=&quot;20307&quot; value=&quot;280&quot;/&gt;&lt;/object&gt;&lt;object type=&quot;3&quot; unique_id=&quot;10019&quot;&gt;&lt;property id=&quot;20148&quot; value=&quot;5&quot;/&gt;&lt;property id=&quot;20300&quot; value=&quot;Slide 17&quot;/&gt;&lt;property id=&quot;20307&quot; value=&quot;274&quot;/&gt;&lt;/object&gt;&lt;object type=&quot;3&quot; unique_id=&quot;10020&quot;&gt;&lt;property id=&quot;20148&quot; value=&quot;5&quot;/&gt;&lt;property id=&quot;20300&quot; value=&quot;Slide 18&quot;/&gt;&lt;property id=&quot;20307&quot; value=&quot;276&quot;/&gt;&lt;/object&gt;&lt;object type=&quot;3&quot; unique_id=&quot;10021&quot;&gt;&lt;property id=&quot;20148&quot; value=&quot;5&quot;/&gt;&lt;property id=&quot;20300&quot; value=&quot;Slide 19&quot;/&gt;&lt;property id=&quot;20307&quot; value=&quot;275&quot;/&gt;&lt;/object&gt;&lt;object type=&quot;3&quot; unique_id=&quot;10022&quot;&gt;&lt;property id=&quot;20148&quot; value=&quot;5&quot;/&gt;&lt;property id=&quot;20300&quot; value=&quot;Slide 20&quot;/&gt;&lt;property id=&quot;20307&quot; value=&quot;277&quot;/&gt;&lt;/object&gt;&lt;/object&gt;&lt;object type=&quot;8&quot; unique_id=&quot;1004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1022</TotalTime>
  <Words>421</Words>
  <Application>Microsoft Office PowerPoint</Application>
  <PresentationFormat>Presentazione su schermo (4:3)</PresentationFormat>
  <Paragraphs>75</Paragraphs>
  <Slides>8</Slides>
  <Notes>0</Notes>
  <HiddenSlides>1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4" baseType="lpstr">
      <vt:lpstr>Arial</vt:lpstr>
      <vt:lpstr>Calibri</vt:lpstr>
      <vt:lpstr>Comic Sans MS</vt:lpstr>
      <vt:lpstr>Times New Roman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PatriziaTosi;Nadia Lo Bue</dc:creator>
  <cp:lastModifiedBy>Marina Locritani</cp:lastModifiedBy>
  <cp:revision>25</cp:revision>
  <dcterms:created xsi:type="dcterms:W3CDTF">2013-05-22T08:49:12Z</dcterms:created>
  <dcterms:modified xsi:type="dcterms:W3CDTF">2018-10-22T14:06:08Z</dcterms:modified>
</cp:coreProperties>
</file>